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C8B0D-1F10-0648-6EFD-F791FC7300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0EB86B-00EF-DDEE-7C41-A4CD6188FD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CC2FBE-7760-4976-D150-8610DA453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B93A5-4CA4-A131-F3F9-FB2E44974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D43B9-36AA-1EAD-5ED4-3131E891F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075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63083-A6C2-843B-9C82-1B19D9DEE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53607-14B4-534D-E35D-8586C26BB5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CAF7B-7E44-3139-AD6D-100554F09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D26D9-693C-9C39-2B68-C4ED655EE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5FA13-7314-ABB6-CC87-B700FFCC6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010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5BC09-E79C-700F-1D48-642F54276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445471-8DDA-B86C-9144-3AE23A256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8D4C3-B549-9790-D279-9EA37866E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A3C8E-7ACC-6EF7-5540-9EAF61E6E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E698E-E65D-CFF7-BF20-5EC9BC150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22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B1037-A8F5-C9F1-6862-68AC4ED78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F6F03-1BFD-23A8-CEB9-C81905DAFC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31643D-979B-71CD-4048-5EAEEA968C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F8B91-2A28-96A2-FA11-8F9D1D9BE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446FCC-4242-6C0E-FE0E-8DAFEFC78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6DCB96-12A9-8556-4404-E34C9639A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03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C9893-E96F-4025-E789-53675F6D3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D4A9E-763A-F322-F367-1FEFB9D28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7E881D-BDFB-760B-0AF6-969BC33CCF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7C1FEC-AD32-CF99-4227-4BDF8DB945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7D7034-AC24-A145-97E5-1073AABE7C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7A02FF-4497-C811-E462-D771C3187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694BE2-6821-50E4-B079-0E15F152C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8118F7-6E05-F82B-C864-3C341C93A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284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3FD18-FB16-A376-DB70-939942AE0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810157-0F26-7CFF-D677-61AF53602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CBA1A6-1E2D-C79A-055A-9F1E7B048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DC9E28-0478-60EE-E845-2186BA9D7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40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E19AE0-C760-5291-3241-35F4C090A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4BAF9B-2FE5-C22C-5780-B5DF10536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6E6128-ED66-0FA4-9DDA-6FE7512E3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785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B9D78-F26A-4215-36A3-2B2AADA18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1D5A8-3FDC-CA6E-637A-8ADD299D7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A0813E-4BC7-C3F4-A1AA-C4093EB14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216FE-30D2-60F6-82D3-15B294B2B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BFB27B-F46A-4056-66B3-1824B6BA0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005BA3-253D-CD21-8E8E-6B40DA3D8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267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DE9D4-EB6B-36E5-9162-8943AEAB7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DF24B2-E891-A569-ECD9-7EE4B88DC3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0BC6B5-CC37-DCA6-0CFD-52CF919F0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312E05-C3AB-D707-854B-AF592B40A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B662D4-F821-C52B-31D3-7466A0D3C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C28738-E1FE-F57F-E3F4-D12CF1067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03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1D0B7-706F-4697-6BD6-5B0CA208E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D7F3E4-2561-5D5D-EC49-E2F0D47921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9B937-4C31-C72C-632D-FC6898EE1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AC68FD-CF5E-79DE-8DAF-47F8423C2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C1C55-048A-5A60-FEBF-EA98AEF5E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944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CD4231-554C-0977-63A1-4E971E91E0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868619-2537-0DE3-A22A-0CA3808748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04453C-E16D-A83E-5968-802FCFCCC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25DDE-980C-AF10-7840-B313C080B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30090F-9D85-86F0-46BD-C6563A781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394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865CBB-EB3C-A600-4D1A-A5104F3CE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ABD19E-B5F1-D2B3-53AA-EBE668CBE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CD5296-3187-B6A8-950C-FB6777AB7F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9AD1C-A62E-4038-9B16-D9E117F7A345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FEA8DB-649F-4323-9B57-6E22A3704B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099C2-BABA-F12C-F057-15546D360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C470E-617C-4768-81FF-D2DEA8BAAA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438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03D0F3-A465-84F8-6D8C-BA3AF75BC6B7}"/>
              </a:ext>
            </a:extLst>
          </p:cNvPr>
          <p:cNvSpPr/>
          <p:nvPr/>
        </p:nvSpPr>
        <p:spPr>
          <a:xfrm>
            <a:off x="8267797" y="5074559"/>
            <a:ext cx="1473432" cy="1477185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F0D1D9-688C-7FFB-261F-B3B96CDC428E}"/>
              </a:ext>
            </a:extLst>
          </p:cNvPr>
          <p:cNvSpPr/>
          <p:nvPr/>
        </p:nvSpPr>
        <p:spPr>
          <a:xfrm>
            <a:off x="6343011" y="4869853"/>
            <a:ext cx="1686053" cy="1455340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F04BFE-40F0-2C12-0BDE-EA5DB447824C}"/>
              </a:ext>
            </a:extLst>
          </p:cNvPr>
          <p:cNvSpPr/>
          <p:nvPr/>
        </p:nvSpPr>
        <p:spPr>
          <a:xfrm>
            <a:off x="4757652" y="5025073"/>
            <a:ext cx="1374428" cy="1527284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3B44E9-E16C-8C9F-FA1A-C6ABD4AF5F31}"/>
              </a:ext>
            </a:extLst>
          </p:cNvPr>
          <p:cNvSpPr txBox="1"/>
          <p:nvPr/>
        </p:nvSpPr>
        <p:spPr>
          <a:xfrm>
            <a:off x="152400" y="132126"/>
            <a:ext cx="11887200" cy="659374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logo for a school&#10;&#10;Description automatically generated">
            <a:extLst>
              <a:ext uri="{FF2B5EF4-FFF2-40B4-BE49-F238E27FC236}">
                <a16:creationId xmlns:a16="http://schemas.microsoft.com/office/drawing/2014/main" id="{55AFB534-61B3-F4F0-2377-A1E63500B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" y="220152"/>
            <a:ext cx="693280" cy="7104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E47DE1-1D57-2A0E-0E69-11F7FBCE9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4379" y="250632"/>
            <a:ext cx="781050" cy="7429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EE7B23-9A63-A505-0F4A-D2CAE88FA3EB}"/>
              </a:ext>
            </a:extLst>
          </p:cNvPr>
          <p:cNvSpPr txBox="1"/>
          <p:nvPr/>
        </p:nvSpPr>
        <p:spPr>
          <a:xfrm>
            <a:off x="1249961" y="206608"/>
            <a:ext cx="98344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Foundation 2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" panose="02000000000000000000" pitchFamily="2" charset="0"/>
                <a:ea typeface="+mn-ea"/>
                <a:cs typeface="+mn-cs"/>
              </a:rPr>
              <a:t>History: Who Is Significant? 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388D7D68-673B-7C57-3CBE-9EBEFD47BB0F}"/>
              </a:ext>
            </a:extLst>
          </p:cNvPr>
          <p:cNvGraphicFramePr>
            <a:graphicFrameLocks noGrp="1"/>
          </p:cNvGraphicFramePr>
          <p:nvPr/>
        </p:nvGraphicFramePr>
        <p:xfrm>
          <a:off x="301490" y="958313"/>
          <a:ext cx="4199389" cy="5424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8433">
                  <a:extLst>
                    <a:ext uri="{9D8B030D-6E8A-4147-A177-3AD203B41FA5}">
                      <a16:colId xmlns:a16="http://schemas.microsoft.com/office/drawing/2014/main" val="3359423137"/>
                    </a:ext>
                  </a:extLst>
                </a:gridCol>
                <a:gridCol w="2620956">
                  <a:extLst>
                    <a:ext uri="{9D8B030D-6E8A-4147-A177-3AD203B41FA5}">
                      <a16:colId xmlns:a16="http://schemas.microsoft.com/office/drawing/2014/main" val="72302003"/>
                    </a:ext>
                  </a:extLst>
                </a:gridCol>
              </a:tblGrid>
              <a:tr h="23997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Subject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4427098"/>
                  </a:ext>
                </a:extLst>
              </a:tr>
              <a:tr h="403555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family Unit 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Family is defined as a group of people consisting children, parents, aunts, uncles, cousins and grandparents.</a:t>
                      </a:r>
                      <a:endParaRPr lang="en-US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817746"/>
                  </a:ext>
                </a:extLst>
              </a:tr>
              <a:tr h="370452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parents 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 mother or father of a person or an animal, </a:t>
                      </a:r>
                      <a:endParaRPr lang="en-US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277055"/>
                  </a:ext>
                </a:extLst>
              </a:tr>
              <a:tr h="389984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grandparents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 parent of your mum or dad.</a:t>
                      </a:r>
                      <a:endParaRPr lang="en-US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278114"/>
                  </a:ext>
                </a:extLst>
              </a:tr>
              <a:tr h="264432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portrait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Drawing of a person's face.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0374548"/>
                  </a:ext>
                </a:extLst>
              </a:tr>
              <a:tr h="282060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features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Eyes, ears, nose, mouth, hair on a face. 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524098"/>
                  </a:ext>
                </a:extLst>
              </a:tr>
              <a:tr h="269419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past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latin typeface="Twinkl" panose="02000000000000000000" pitchFamily="2" charset="0"/>
                        </a:rPr>
                        <a:t>Just happened or a long time ago.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595743"/>
                  </a:ext>
                </a:extLst>
              </a:tr>
              <a:tr h="275049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present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latin typeface="Twinkl" panose="02000000000000000000" pitchFamily="2" charset="0"/>
                        </a:rPr>
                        <a:t>Things that happen right now.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433167"/>
                  </a:ext>
                </a:extLst>
              </a:tr>
              <a:tr h="240927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year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365 days.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4581288"/>
                  </a:ext>
                </a:extLst>
              </a:tr>
              <a:tr h="279304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community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A group of people that live in the same place.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485177"/>
                  </a:ext>
                </a:extLst>
              </a:tr>
              <a:tr h="387834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legacy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kern="1200" dirty="0" err="1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Alasting</a:t>
                      </a:r>
                      <a:r>
                        <a:rPr lang="en-US" sz="9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 impact and the way they will be remembered for generations to come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465618"/>
                  </a:ext>
                </a:extLst>
              </a:tr>
              <a:tr h="282060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care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0" dirty="0">
                          <a:latin typeface="Twinkl" panose="02000000000000000000" pitchFamily="2" charset="0"/>
                        </a:rPr>
                        <a:t>To look after something to keep it alive.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0993996"/>
                  </a:ext>
                </a:extLst>
              </a:tr>
              <a:tr h="229266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grow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To get bigger over time.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0310828"/>
                  </a:ext>
                </a:extLst>
              </a:tr>
              <a:tr h="2336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famous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Known by lots of people. 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5143244"/>
                  </a:ext>
                </a:extLst>
              </a:tr>
              <a:tr h="218160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infamous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Known for being a bad person. 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49504"/>
                  </a:ext>
                </a:extLst>
              </a:tr>
              <a:tr h="218160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remain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Stays the same.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0192222"/>
                  </a:ext>
                </a:extLst>
              </a:tr>
              <a:tr h="218160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consequence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A result of something happening.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788669"/>
                  </a:ext>
                </a:extLst>
              </a:tr>
              <a:tr h="218160"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question</a:t>
                      </a:r>
                      <a:endParaRPr lang="en-GB" sz="900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Twinkl" panose="02000000000000000000" pitchFamily="2" charset="0"/>
                        </a:rPr>
                        <a:t>To find out more information. </a:t>
                      </a:r>
                      <a:endParaRPr lang="en-GB" sz="9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4717740"/>
                  </a:ext>
                </a:extLst>
              </a:tr>
              <a:tr h="239975">
                <a:tc gridSpan="2">
                  <a:txBody>
                    <a:bodyPr/>
                    <a:lstStyle/>
                    <a:p>
                      <a:pPr algn="l"/>
                      <a:endParaRPr lang="en-GB" sz="1050" b="1" dirty="0">
                        <a:solidFill>
                          <a:schemeClr val="tx1"/>
                        </a:solidFill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 dirty="0">
                        <a:latin typeface="Twinkl Cursive Unlooped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4040434"/>
                  </a:ext>
                </a:extLst>
              </a:tr>
            </a:tbl>
          </a:graphicData>
        </a:graphic>
      </p:graphicFrame>
      <p:graphicFrame>
        <p:nvGraphicFramePr>
          <p:cNvPr id="37" name="Table 10">
            <a:extLst>
              <a:ext uri="{FF2B5EF4-FFF2-40B4-BE49-F238E27FC236}">
                <a16:creationId xmlns:a16="http://schemas.microsoft.com/office/drawing/2014/main" id="{F2C621DF-082B-DE2E-C96A-69E6EF460061}"/>
              </a:ext>
            </a:extLst>
          </p:cNvPr>
          <p:cNvGraphicFramePr>
            <a:graphicFrameLocks noGrp="1"/>
          </p:cNvGraphicFramePr>
          <p:nvPr/>
        </p:nvGraphicFramePr>
        <p:xfrm>
          <a:off x="4691548" y="958314"/>
          <a:ext cx="7173881" cy="3751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0942">
                  <a:extLst>
                    <a:ext uri="{9D8B030D-6E8A-4147-A177-3AD203B41FA5}">
                      <a16:colId xmlns:a16="http://schemas.microsoft.com/office/drawing/2014/main" val="3359423137"/>
                    </a:ext>
                  </a:extLst>
                </a:gridCol>
                <a:gridCol w="6252939">
                  <a:extLst>
                    <a:ext uri="{9D8B030D-6E8A-4147-A177-3AD203B41FA5}">
                      <a16:colId xmlns:a16="http://schemas.microsoft.com/office/drawing/2014/main" val="72302003"/>
                    </a:ext>
                  </a:extLst>
                </a:gridCol>
              </a:tblGrid>
              <a:tr h="41219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Sticky Knowledge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4427098"/>
                  </a:ext>
                </a:extLst>
              </a:tr>
              <a:tr h="3015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Twinkl" panose="02000000000000000000" pitchFamily="2" charset="0"/>
                        </a:rPr>
                        <a:t>ADR.9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 face contains nose, ears, eyes and mouth.</a:t>
                      </a:r>
                      <a:endParaRPr lang="en-US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4896011"/>
                  </a:ext>
                </a:extLst>
              </a:tr>
              <a:tr h="4502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HR.4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Each family is made up of a variety of different members. </a:t>
                      </a:r>
                    </a:p>
                    <a:p>
                      <a:endParaRPr lang="en-US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817746"/>
                  </a:ext>
                </a:extLst>
              </a:tr>
              <a:tr h="2701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HR.1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Past events might include anniversaries, weddings, birthdays, Christmas, Bonfire night etc. </a:t>
                      </a:r>
                      <a:endParaRPr lang="en-US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277055"/>
                  </a:ext>
                </a:extLst>
              </a:tr>
              <a:tr h="294858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" panose="02000000000000000000" pitchFamily="2" charset="0"/>
                        </a:rPr>
                        <a:t>HR.5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Locality is the area around where we are and this can change.</a:t>
                      </a:r>
                      <a:endParaRPr lang="en-US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278114"/>
                  </a:ext>
                </a:extLst>
              </a:tr>
              <a:tr h="270165"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SBR.9 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After planting, seeds need sunlight to grow, regular water and soil to grow</a:t>
                      </a:r>
                      <a:endParaRPr lang="en-US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524098"/>
                  </a:ext>
                </a:extLst>
              </a:tr>
              <a:tr h="27016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" panose="02000000000000000000" pitchFamily="2" charset="0"/>
                        </a:rPr>
                        <a:t>HR.6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Important people from the past are remembered in different ways.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291983"/>
                  </a:ext>
                </a:extLst>
              </a:tr>
              <a:tr h="27016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" panose="02000000000000000000" pitchFamily="2" charset="0"/>
                        </a:rPr>
                        <a:t>HR.14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Change means something does not remain the same.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972623"/>
                  </a:ext>
                </a:extLst>
              </a:tr>
              <a:tr h="27016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" panose="02000000000000000000" pitchFamily="2" charset="0"/>
                        </a:rPr>
                        <a:t>HR.2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Stories can tell us about people from the past.</a:t>
                      </a:r>
                      <a:endParaRPr lang="en-US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6725988"/>
                  </a:ext>
                </a:extLst>
              </a:tr>
              <a:tr h="27016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" panose="02000000000000000000" pitchFamily="2" charset="0"/>
                        </a:rPr>
                        <a:t>HR.8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Questions help us to understand more.</a:t>
                      </a:r>
                      <a:endParaRPr lang="en-US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8637399"/>
                  </a:ext>
                </a:extLst>
              </a:tr>
              <a:tr h="450276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" panose="02000000000000000000" pitchFamily="2" charset="0"/>
                        </a:rPr>
                        <a:t>HR.14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>
                          <a:solidFill>
                            <a:schemeClr val="dk1"/>
                          </a:solidFill>
                          <a:effectLst/>
                          <a:latin typeface="Twinkl" panose="02000000000000000000" pitchFamily="2" charset="0"/>
                          <a:ea typeface="+mn-ea"/>
                          <a:cs typeface="+mn-cs"/>
                        </a:rPr>
                        <a:t>Objects from a long time ago can look different from objects from today e.g. cameras, cars, washing machines etc. </a:t>
                      </a:r>
                      <a:endParaRPr lang="en-US" sz="1200" dirty="0">
                        <a:latin typeface="Twinkl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4144500"/>
                  </a:ext>
                </a:extLst>
              </a:tr>
            </a:tbl>
          </a:graphicData>
        </a:graphic>
      </p:graphicFrame>
      <p:pic>
        <p:nvPicPr>
          <p:cNvPr id="1026" name="Picture 2" descr="There are many benefits, here's how to make a family tree – Whiz">
            <a:extLst>
              <a:ext uri="{FF2B5EF4-FFF2-40B4-BE49-F238E27FC236}">
                <a16:creationId xmlns:a16="http://schemas.microsoft.com/office/drawing/2014/main" id="{EB53508A-8B54-432D-32E2-588507901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057" y="5195162"/>
            <a:ext cx="1058137" cy="120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nfire Night - The White Crow">
            <a:extLst>
              <a:ext uri="{FF2B5EF4-FFF2-40B4-BE49-F238E27FC236}">
                <a16:creationId xmlns:a16="http://schemas.microsoft.com/office/drawing/2014/main" id="{7F04D373-0632-27A4-77CA-A4EFD7CD6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593" y="4986649"/>
            <a:ext cx="1505419" cy="1190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obin Hood Stock Illustrations – 1,029 ...">
            <a:extLst>
              <a:ext uri="{FF2B5EF4-FFF2-40B4-BE49-F238E27FC236}">
                <a16:creationId xmlns:a16="http://schemas.microsoft.com/office/drawing/2014/main" id="{2C3983BC-7272-587E-9A26-DF3564C22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3140" y="5129595"/>
            <a:ext cx="1021078" cy="129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03B54C0-A2EA-2E98-D951-69B87969F406}"/>
              </a:ext>
            </a:extLst>
          </p:cNvPr>
          <p:cNvSpPr/>
          <p:nvPr/>
        </p:nvSpPr>
        <p:spPr>
          <a:xfrm>
            <a:off x="9979962" y="4869853"/>
            <a:ext cx="1885467" cy="1456907"/>
          </a:xfrm>
          <a:prstGeom prst="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4" name="Picture 10" descr="Water Affects Plant Growth">
            <a:extLst>
              <a:ext uri="{FF2B5EF4-FFF2-40B4-BE49-F238E27FC236}">
                <a16:creationId xmlns:a16="http://schemas.microsoft.com/office/drawing/2014/main" id="{1631ACA9-41B7-41F4-32DD-63780C7AA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8415" y="5052955"/>
            <a:ext cx="1608559" cy="107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5E85ECA-CC62-0B44-BBE8-C03D41A7A91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3425" t="80315" r="2372" b="2127"/>
          <a:stretch/>
        </p:blipFill>
        <p:spPr>
          <a:xfrm>
            <a:off x="1370550" y="5005455"/>
            <a:ext cx="214775" cy="1885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E3BC6C2-3BDB-019B-8B28-5A370703CFB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6119" t="53046" r="37853" b="28549"/>
          <a:stretch/>
        </p:blipFill>
        <p:spPr>
          <a:xfrm>
            <a:off x="1359348" y="3581746"/>
            <a:ext cx="222848" cy="1907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732247-DE91-2E8D-7333-1313B081575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234" t="54688" r="78343" b="28549"/>
          <a:stretch/>
        </p:blipFill>
        <p:spPr>
          <a:xfrm>
            <a:off x="1364241" y="3306051"/>
            <a:ext cx="212911" cy="24796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F2BC13-47D8-BE72-2F7D-7A6256DC53D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2992" t="29393" r="3093" b="56825"/>
          <a:stretch/>
        </p:blipFill>
        <p:spPr>
          <a:xfrm>
            <a:off x="1364241" y="3039479"/>
            <a:ext cx="322431" cy="22490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971B002-7544-3A6F-1662-9FB5ADDA6FC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8288" t="27242" r="38287" b="55017"/>
          <a:stretch/>
        </p:blipFill>
        <p:spPr>
          <a:xfrm>
            <a:off x="1374573" y="2751738"/>
            <a:ext cx="270489" cy="2479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BDEE8CC-8AC4-6FBF-2FB5-3359EFA5DCC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121" t="27063" r="76212" b="55505"/>
          <a:stretch/>
        </p:blipFill>
        <p:spPr>
          <a:xfrm>
            <a:off x="1370550" y="2486808"/>
            <a:ext cx="211645" cy="22706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B58F5E7-C309-9CAF-DC1D-413662C7E44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3972" r="4338" b="82614"/>
          <a:stretch/>
        </p:blipFill>
        <p:spPr>
          <a:xfrm>
            <a:off x="1375255" y="2115871"/>
            <a:ext cx="319974" cy="31045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A781BE8-7804-438E-D77D-655072836B2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8440" r="40434" b="82972"/>
          <a:stretch/>
        </p:blipFill>
        <p:spPr>
          <a:xfrm>
            <a:off x="1389642" y="1285781"/>
            <a:ext cx="313874" cy="30623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70FF966-EB0D-5E40-E5F3-435182F3275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715" r="75378" b="82255"/>
          <a:stretch/>
        </p:blipFill>
        <p:spPr>
          <a:xfrm>
            <a:off x="1379804" y="1740681"/>
            <a:ext cx="316646" cy="31045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A20828D-0A11-64DA-DCD7-4341671414E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81" t="81118" r="36503" b="421"/>
          <a:stretch/>
        </p:blipFill>
        <p:spPr>
          <a:xfrm>
            <a:off x="1375291" y="4783497"/>
            <a:ext cx="205105" cy="18859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8D5C8E9-900C-4E64-567B-622C3CABF67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290" t="80636" r="75355" b="1619"/>
          <a:stretch/>
        </p:blipFill>
        <p:spPr>
          <a:xfrm>
            <a:off x="1359348" y="4501462"/>
            <a:ext cx="244601" cy="22490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C71218F-6838-D1F0-6C75-2A9F9A6E583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1256" t="53576" b="28512"/>
          <a:stretch/>
        </p:blipFill>
        <p:spPr>
          <a:xfrm>
            <a:off x="1359787" y="3826698"/>
            <a:ext cx="298185" cy="2249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67878BC-A44A-0D97-9573-7D39D0B81A0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65039" t="12143" r="13215" b="29425"/>
          <a:stretch/>
        </p:blipFill>
        <p:spPr>
          <a:xfrm>
            <a:off x="1366894" y="5929517"/>
            <a:ext cx="142109" cy="18859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B088132-97DA-A62D-D52D-926392E5629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796" t="13510" r="54878" b="26531"/>
          <a:stretch/>
        </p:blipFill>
        <p:spPr>
          <a:xfrm>
            <a:off x="1366894" y="5461839"/>
            <a:ext cx="250442" cy="188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8727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EE68C4CB0C7242A0BE7E7E10B436E6" ma:contentTypeVersion="14" ma:contentTypeDescription="Create a new document." ma:contentTypeScope="" ma:versionID="bba8c0e93471d6de53f822cfd313ac94">
  <xsd:schema xmlns:xsd="http://www.w3.org/2001/XMLSchema" xmlns:xs="http://www.w3.org/2001/XMLSchema" xmlns:p="http://schemas.microsoft.com/office/2006/metadata/properties" xmlns:ns2="cacf9913-9f9f-4742-bcf7-e32e20cd04a3" xmlns:ns3="77b5e58d-ea15-45d9-8054-cefe31627482" targetNamespace="http://schemas.microsoft.com/office/2006/metadata/properties" ma:root="true" ma:fieldsID="cf38c7fd9317afc98c98f0c3d7656d5b" ns2:_="" ns3:_="">
    <xsd:import namespace="cacf9913-9f9f-4742-bcf7-e32e20cd04a3"/>
    <xsd:import namespace="77b5e58d-ea15-45d9-8054-cefe3162748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cf9913-9f9f-4742-bcf7-e32e20cd04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b5e58d-ea15-45d9-8054-cefe31627482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acf9913-9f9f-4742-bcf7-e32e20cd04a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165AAD4-5C8C-452C-99E3-A44ACFAB6BC3}"/>
</file>

<file path=customXml/itemProps2.xml><?xml version="1.0" encoding="utf-8"?>
<ds:datastoreItem xmlns:ds="http://schemas.openxmlformats.org/officeDocument/2006/customXml" ds:itemID="{D3E66F50-94C9-4953-B0E7-58588AFF1680}"/>
</file>

<file path=customXml/itemProps3.xml><?xml version="1.0" encoding="utf-8"?>
<ds:datastoreItem xmlns:ds="http://schemas.openxmlformats.org/officeDocument/2006/customXml" ds:itemID="{CBDF0886-A294-4FCA-A31B-31CA279E953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333</Words>
  <Application>Microsoft Office PowerPoint</Application>
  <PresentationFormat>Widescreen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Katherine Byrom</dc:creator>
  <cp:lastModifiedBy>Katherine Byrom</cp:lastModifiedBy>
  <cp:revision>1</cp:revision>
  <dcterms:created xsi:type="dcterms:W3CDTF">2025-02-27T20:29:48Z</dcterms:created>
  <dcterms:modified xsi:type="dcterms:W3CDTF">2025-02-27T20:30:15Z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0x01010096EE68C4CB0C7242A0BE7E7E10B436E6</vt:lpwstr>
  </property>
</Properties>
</file>