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58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06110E-9AE9-41B4-A4F0-766688AF2ECF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C253A2-9892-4A67-A3EB-4AA0159BA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244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l" rtl="0" fontAlgn="base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0420F7-B5A5-46F8-85FA-22654E2A1B2A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7124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882C99-8621-372C-6A70-6C9099DCAC3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F4E44E-596D-9247-1830-EC09F191723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AD2C96-DBBE-71A9-0DAB-74C71B373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FB8BA2-8047-50B9-C509-9BAF9017AF8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48D1BB-46E8-FDB5-3D50-138CB85C7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110067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81B521-E7E0-331B-6190-DB7A43A7B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AB80CE-DEB4-0419-95A2-1A35E41719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2BF7C6-97BC-5E47-2924-951BB7F991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817FF21-89CD-67EF-FA18-5570C1ACBD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24253A-71EE-5027-945A-C45F5DD367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15399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710F0D-CEFA-E9D3-0F1E-78984ED024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6B957C-6095-12E4-5A7C-8932E79AF0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EA769-F75E-DD1F-D5FF-25A1FA1522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2391857-12A7-873B-5180-5B3C2ADCEF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1C01A9-7EC0-DB81-6817-963EB1200B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98373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7AB198-6B06-A1C1-BB51-FEC9B54C406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24074D-30CE-2454-FAAF-F8C534D8440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4725FF8-5636-2169-A523-FB251D5A107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7935EAC-CD92-63C5-D5FE-1EE97C7AC8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54B19FB-B2AB-8699-E02A-14685DD0A2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7B0BC8E-F87F-93C6-325C-4A942EFC02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26726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F6EFFA-B3D3-E815-F960-DD32C5C923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618C634-DCD0-B6AD-7C8F-8F108221716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53A646-C253-7003-9636-A651A422531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1F5D4C0-9DE1-F021-09B4-5677BE57270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0ACF3C7-BB2B-C1C6-304F-40A60D181D6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8F63221-1337-6BC1-A8FD-6741965A7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641BB4A-E361-1C55-02CA-D9890AEC3E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1B2C221-23BC-C9B7-29CD-258D3EEACB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6456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1D09D8-AED4-C107-73E6-0657D72C15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1B9683B-CF13-4E9B-FDCF-C6115D6DC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7FAB8B9-A6BD-59CC-EAA9-00354991C7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F1E9182-AA81-9D5A-7EEC-9E58E79423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51759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D2DF4726-6C48-4081-699B-BC100A3DE7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6B4F096-47F6-5C2D-F966-66C6598023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B4F917-9998-2410-E1C7-9214452CE3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024081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25BE7C-23CB-E045-814B-5AEFE1EC0E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414EEE-B5F1-C197-26BF-97BA5288B72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A623658-5AB4-6DA8-6482-C768D681F8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2E9E56-CB14-224A-E5E4-5119997AC0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91724B-990E-F825-075C-D0F4AA61DB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D750C1F-628F-832F-9640-5F7624EFE2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992833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2CAD9D-8D80-F943-3AD3-3DD360C1E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A9442FCE-A31E-6457-42CC-08F00FDBE3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2767F5-E5A3-E69D-C15F-D3F72A56E87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5744C5D-CAAA-BDC3-3BA1-0BDB7F16A6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4972222-1C16-EDD3-5F39-59D99E990F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79781BC-99CF-2BB4-8AA7-066874DC75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15462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E39DA7-7C00-E8A5-9B5D-F4A86BA8E8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8758F58-F589-CF65-E5E7-F4900546F89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3F1CFE-E480-6415-13DA-103917EEE7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4031648-5DC3-29BE-9F07-1DC10F4A2F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6277C3-72A8-F80C-6F4B-1D3854AA94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1130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686A78F-6605-F2D2-2610-D985FC265D4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CC3761B-EDA8-AEB1-FC23-5F37A47F698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2C5955-08E2-D3F0-357D-4E4BB4C16B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55E38C-9C73-0EE2-AAF6-CCE1174C5D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981242A-D099-C4FB-BCA9-3B1192661A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1725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92B07C-9547-3140-2DFE-AB5890E76C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27F5E5-5979-D3EF-7A74-392B2611C49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05BB271-DBAA-2ACE-03A9-E660D46A4C2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8F5CBF-F543-4BF3-B014-FED55DEB0F02}" type="datetimeFigureOut">
              <a:rPr lang="en-GB" smtClean="0"/>
              <a:t>27/02/2025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4C983FC-7F4F-B77E-466F-84B139FD264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84596C-F75B-7D38-2813-604513995A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59ED55-3E5C-4B78-A3D4-EE1888C94A0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674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11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413B44E9-E16C-8C9F-FA1A-C6ABD4AF5F31}"/>
              </a:ext>
            </a:extLst>
          </p:cNvPr>
          <p:cNvSpPr txBox="1"/>
          <p:nvPr/>
        </p:nvSpPr>
        <p:spPr>
          <a:xfrm>
            <a:off x="69857" y="72857"/>
            <a:ext cx="11885838" cy="671228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6" name="Picture 5" descr="A logo for a school&#10;&#10;Description automatically generated">
            <a:extLst>
              <a:ext uri="{FF2B5EF4-FFF2-40B4-BE49-F238E27FC236}">
                <a16:creationId xmlns:a16="http://schemas.microsoft.com/office/drawing/2014/main" id="{55AFB534-61B3-F4F0-2377-A1E63500B48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571" y="250632"/>
            <a:ext cx="693280" cy="710427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CEE7B23-9A63-A505-0F4A-D2CAE88FA3EB}"/>
              </a:ext>
            </a:extLst>
          </p:cNvPr>
          <p:cNvSpPr txBox="1"/>
          <p:nvPr/>
        </p:nvSpPr>
        <p:spPr>
          <a:xfrm>
            <a:off x="1249961" y="206608"/>
            <a:ext cx="98344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latin typeface="Twinkl Cursive Unlooped" panose="02000000000000000000" pitchFamily="2" charset="0"/>
              </a:rPr>
              <a:t>Living things and their habitats 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2A0A8FC3-FE0F-5E79-C7DC-FF65C7EDA36F}"/>
              </a:ext>
            </a:extLst>
          </p:cNvPr>
          <p:cNvSpPr txBox="1"/>
          <p:nvPr/>
        </p:nvSpPr>
        <p:spPr>
          <a:xfrm>
            <a:off x="236305" y="5285355"/>
            <a:ext cx="1596448" cy="1415772"/>
          </a:xfrm>
          <a:prstGeom prst="rect">
            <a:avLst/>
          </a:prstGeom>
          <a:noFill/>
          <a:ln w="28575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r>
              <a:rPr lang="en-GB" sz="1400" dirty="0">
                <a:latin typeface="Twinkl Cursive Unlooped" panose="02000000000000000000" pitchFamily="2" charset="0"/>
              </a:rPr>
              <a:t>Concept: </a:t>
            </a:r>
            <a:endParaRPr lang="en-GB" dirty="0">
              <a:latin typeface="Twinkl Cursive Unlooped" panose="02000000000000000000" pitchFamily="2" charset="0"/>
            </a:endParaRPr>
          </a:p>
          <a:p>
            <a:pPr algn="ctr"/>
            <a:r>
              <a:rPr lang="en-GB" b="1" dirty="0">
                <a:latin typeface="Twinkl Cursive Unlooped" panose="02000000000000000000" pitchFamily="2" charset="0"/>
              </a:rPr>
              <a:t>Community</a:t>
            </a: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  <a:p>
            <a:pPr algn="ctr"/>
            <a:endParaRPr lang="en-GB" b="1" dirty="0">
              <a:latin typeface="Twinkl Cursive Unlooped" panose="02000000000000000000" pitchFamily="2" charset="0"/>
            </a:endParaRP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8D349FFA-C1AF-3656-8ED2-1692A5E6BB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8847" y="5909190"/>
            <a:ext cx="805157" cy="698178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0CBF3222-5CDF-FE67-075B-7DBE529BDBDE}"/>
              </a:ext>
            </a:extLst>
          </p:cNvPr>
          <p:cNvSpPr txBox="1"/>
          <p:nvPr/>
        </p:nvSpPr>
        <p:spPr>
          <a:xfrm>
            <a:off x="1878155" y="5151803"/>
            <a:ext cx="1633437" cy="16158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latin typeface="Twinkl Cursive Unlooped" panose="02000000000000000000" pitchFamily="2" charset="0"/>
              </a:rPr>
              <a:t>Our learning links to the concept of community. As Scientist, we will explore </a:t>
            </a:r>
            <a:r>
              <a:rPr lang="en-US" sz="1100" dirty="0">
                <a:latin typeface="Twinkl Cursive Unlooped" panose="02000000000000000000" pitchFamily="2" charset="0"/>
              </a:rPr>
              <a:t>how different species interact within their habitats and contribute to a balanced ecosystem. </a:t>
            </a:r>
            <a:endParaRPr lang="en-GB" dirty="0">
              <a:latin typeface="Twinkl Cursive Unlooped" panose="02000000000000000000" pitchFamily="2" charset="0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F02B433-AA8F-38E3-83DF-5765AC2800A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253683" y="249781"/>
            <a:ext cx="638175" cy="595313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9E7EA32B-3FBB-FA76-EA8E-047464776BC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22897" y="3160387"/>
            <a:ext cx="2352819" cy="1641281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DC33FF69-30AB-58C5-9EF6-4D592D67F83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1376" y="1566837"/>
            <a:ext cx="1822856" cy="151702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17AFEC4D-5B66-42A8-85FE-6B965CA34571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b="12514"/>
          <a:stretch/>
        </p:blipFill>
        <p:spPr>
          <a:xfrm>
            <a:off x="3796899" y="1549897"/>
            <a:ext cx="1863392" cy="153396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6914E108-F9A4-4F55-48A3-60E224734A1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78151" y="5207079"/>
            <a:ext cx="2443617" cy="1463720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4A56CC70-604F-6257-583A-33D96B4E6DB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26187" y="949161"/>
            <a:ext cx="2860328" cy="256468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E8D7864C-F58E-347A-DBA3-9556C87BC72C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388678" y="4391734"/>
            <a:ext cx="3244475" cy="2320552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8875FD9A-018E-D3F0-FE5F-CE1400F4A1C6}"/>
              </a:ext>
            </a:extLst>
          </p:cNvPr>
          <p:cNvSpPr txBox="1"/>
          <p:nvPr/>
        </p:nvSpPr>
        <p:spPr>
          <a:xfrm>
            <a:off x="4497879" y="908098"/>
            <a:ext cx="28603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200" dirty="0">
                <a:latin typeface="Twinkl Cursive Unlooped" panose="02000000000000000000" pitchFamily="2" charset="0"/>
              </a:rPr>
              <a:t>All livings things go through changes during their lifetimes. These changes make up their </a:t>
            </a:r>
            <a:r>
              <a:rPr lang="en-GB" sz="1200" b="1" dirty="0">
                <a:latin typeface="Twinkl Cursive Unlooped" panose="02000000000000000000" pitchFamily="2" charset="0"/>
              </a:rPr>
              <a:t>lifecycle</a:t>
            </a:r>
            <a:r>
              <a:rPr lang="en-GB" sz="1200" dirty="0">
                <a:latin typeface="Twinkl Cursive Unlooped" panose="02000000000000000000" pitchFamily="2" charset="0"/>
              </a:rPr>
              <a:t>.</a:t>
            </a:r>
          </a:p>
        </p:txBody>
      </p:sp>
      <p:pic>
        <p:nvPicPr>
          <p:cNvPr id="2050" name="Picture 2" descr="The human life cycle and reproduction - Science : Explanation &amp; Exercises -  evulpo">
            <a:extLst>
              <a:ext uri="{FF2B5EF4-FFF2-40B4-BE49-F238E27FC236}">
                <a16:creationId xmlns:a16="http://schemas.microsoft.com/office/drawing/2014/main" id="{F46A7597-B293-4669-895A-C24E971162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798" y="3222513"/>
            <a:ext cx="1517028" cy="15170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65CBC7E2-41DB-1C06-0395-D55C8AAC6A6D}"/>
              </a:ext>
            </a:extLst>
          </p:cNvPr>
          <p:cNvSpPr txBox="1"/>
          <p:nvPr/>
        </p:nvSpPr>
        <p:spPr>
          <a:xfrm>
            <a:off x="8361647" y="3550898"/>
            <a:ext cx="353021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rtl="0" fontAlgn="base"/>
            <a:r>
              <a:rPr lang="en-US" sz="11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Animals are divided into two groups – </a:t>
            </a:r>
            <a:r>
              <a:rPr lang="en-US" sz="1100" b="1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vertebrates and invertebrates </a:t>
            </a:r>
          </a:p>
          <a:p>
            <a:pPr rtl="0" fontAlgn="base"/>
            <a:r>
              <a:rPr lang="en-US" sz="1100" b="0" i="0" dirty="0">
                <a:solidFill>
                  <a:srgbClr val="000000"/>
                </a:solidFill>
                <a:effectLst/>
                <a:latin typeface="Twinkl Cursive Unlooped" panose="02000000000000000000" pitchFamily="2" charset="0"/>
              </a:rPr>
              <a:t>Plants can be divided into two groups- flowering and non-flowering.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274775CE-3753-3D06-BAEB-47245C836BE7}"/>
              </a:ext>
            </a:extLst>
          </p:cNvPr>
          <p:cNvSpPr txBox="1"/>
          <p:nvPr/>
        </p:nvSpPr>
        <p:spPr>
          <a:xfrm>
            <a:off x="6167170" y="5442070"/>
            <a:ext cx="15170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1" dirty="0">
                <a:latin typeface="Twinkl Cursive Unlooped" panose="02000000000000000000" pitchFamily="2" charset="0"/>
              </a:rPr>
              <a:t>Pollination</a:t>
            </a:r>
            <a:r>
              <a:rPr lang="en-GB" sz="1200" dirty="0">
                <a:latin typeface="Twinkl Cursive Unlooped" panose="02000000000000000000" pitchFamily="2" charset="0"/>
              </a:rPr>
              <a:t> happens when the pollen from one plant lands on the stigma of another 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4E0280F5-BF54-0C7B-2B2C-D42671CAC32F}"/>
              </a:ext>
            </a:extLst>
          </p:cNvPr>
          <p:cNvSpPr txBox="1"/>
          <p:nvPr/>
        </p:nvSpPr>
        <p:spPr>
          <a:xfrm>
            <a:off x="7889787" y="942142"/>
            <a:ext cx="461665" cy="5262979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C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l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a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s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s</a:t>
            </a:r>
          </a:p>
          <a:p>
            <a:r>
              <a:rPr lang="en-GB" sz="2400" dirty="0" err="1">
                <a:solidFill>
                  <a:schemeClr val="accent1"/>
                </a:solidFill>
                <a:latin typeface="Twinkl Cursive Unlooped" panose="02000000000000000000" pitchFamily="2" charset="0"/>
              </a:rPr>
              <a:t>i</a:t>
            </a:r>
            <a:endParaRPr lang="en-GB" sz="2400" dirty="0">
              <a:solidFill>
                <a:schemeClr val="accent1"/>
              </a:solidFill>
              <a:latin typeface="Twinkl Cursive Unlooped" panose="02000000000000000000" pitchFamily="2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f</a:t>
            </a:r>
          </a:p>
          <a:p>
            <a:r>
              <a:rPr lang="en-GB" sz="2400" dirty="0" err="1">
                <a:solidFill>
                  <a:schemeClr val="accent1"/>
                </a:solidFill>
                <a:latin typeface="Twinkl Cursive Unlooped" panose="02000000000000000000" pitchFamily="2" charset="0"/>
              </a:rPr>
              <a:t>i</a:t>
            </a:r>
            <a:endParaRPr lang="en-GB" sz="2400" dirty="0">
              <a:solidFill>
                <a:schemeClr val="accent1"/>
              </a:solidFill>
              <a:latin typeface="Twinkl Cursive Unlooped" panose="02000000000000000000" pitchFamily="2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c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a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t</a:t>
            </a:r>
          </a:p>
          <a:p>
            <a:r>
              <a:rPr lang="en-GB" sz="2400" dirty="0" err="1">
                <a:solidFill>
                  <a:schemeClr val="accent1"/>
                </a:solidFill>
                <a:latin typeface="Twinkl Cursive Unlooped" panose="02000000000000000000" pitchFamily="2" charset="0"/>
              </a:rPr>
              <a:t>i</a:t>
            </a:r>
            <a:endParaRPr lang="en-GB" sz="2400" dirty="0">
              <a:solidFill>
                <a:schemeClr val="accent1"/>
              </a:solidFill>
              <a:latin typeface="Twinkl Cursive Unlooped" panose="02000000000000000000" pitchFamily="2" charset="0"/>
            </a:endParaRP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o</a:t>
            </a:r>
          </a:p>
          <a:p>
            <a:r>
              <a:rPr lang="en-GB" sz="2400" dirty="0">
                <a:solidFill>
                  <a:schemeClr val="accent1"/>
                </a:solidFill>
                <a:latin typeface="Twinkl Cursive Unlooped" panose="02000000000000000000" pitchFamily="2" charset="0"/>
              </a:rPr>
              <a:t>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236313-2BE5-7E77-B5E3-1CDBD619CFA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26606" y="1104528"/>
            <a:ext cx="3265540" cy="40329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82558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Widescreen</PresentationFormat>
  <Paragraphs>24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Twinkl Cursive Unlooped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Lauren Newson</dc:creator>
  <cp:lastModifiedBy>Lauren Newson</cp:lastModifiedBy>
  <cp:revision>1</cp:revision>
  <dcterms:created xsi:type="dcterms:W3CDTF">2025-02-27T16:56:53Z</dcterms:created>
  <dcterms:modified xsi:type="dcterms:W3CDTF">2025-02-27T16:57:40Z</dcterms:modified>
</cp:coreProperties>
</file>