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995601-D7A2-4CD9-834B-6185DDFA6230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18ABD4-613E-4C37-82AF-2CC0F0B89E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433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 fontAlgn="base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0420F7-B5A5-46F8-85FA-22654E2A1B2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124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ADCB0-9D5B-72A3-E5F8-AE07042BDB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17C1B6-BDA7-10D4-6415-C5F737C35C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8FA511-5BED-7C74-97A6-5FD8430E62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F1748-314D-4612-B5C4-D909FBFF11E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08B68A-E05A-692D-FD7D-153B30496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946CBE-BFAF-CECC-0077-6ED3B62198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5D950-EB1B-436A-9E45-D29E813E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519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76AC31-A0C8-E76F-B820-645D23AEA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F4659A-9F38-F0A7-7FE4-3909B7FFF9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C62410-0DD3-4919-F83A-EB83874AD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F1748-314D-4612-B5C4-D909FBFF11E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F049D1-0FC8-15AB-7183-DD0A12683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F3FF2B-C568-1489-E25F-5851F19E3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5D950-EB1B-436A-9E45-D29E813E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151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1458D-3784-B109-BB52-B02B56341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769FCB-07BB-AD4C-A07E-0CF50A11E9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157971-0990-A18E-B88C-A325EFE2B0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F1748-314D-4612-B5C4-D909FBFF11E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F5F18E-0707-CAF9-C950-F81EF3626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58DD84-C955-795B-D5C2-205662A2EA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5D950-EB1B-436A-9E45-D29E813E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711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CE6B9-DCB9-B650-025F-2D090206B5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1F9503-BA26-9896-7BB6-EA29CBCC37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64D2F2-A015-3D1D-F584-D6B165B178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DA186A-0F41-3DB2-E6D6-158AEE535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F1748-314D-4612-B5C4-D909FBFF11E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C32E66-F399-7E04-C685-E5BD28FA7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7AB1F0-4271-6E48-781D-812A55D3A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5D950-EB1B-436A-9E45-D29E813E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898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42A94E-F568-1912-774D-94883AD18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D493B2-851E-8948-4B0C-825DF6B864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4567C-60D4-6159-8C1B-55048A6F61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5CBA4C3-8C3B-C88D-E350-EDC33AE0F4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0D0CB98-B6DC-DA84-0D70-4F228D2C71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A0504F-16BC-707E-599A-E54203502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F1748-314D-4612-B5C4-D909FBFF11E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0F4E1C1-2227-B34A-94BC-F8D8314BC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6A0114-F515-8195-54CA-275C9263E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5D950-EB1B-436A-9E45-D29E813E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988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E74BE-DE6E-F65A-B8C3-61705021D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07F7F6-BC67-9AC0-F758-E26EFC986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F1748-314D-4612-B5C4-D909FBFF11E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E5ABEF-2BDC-A216-41EB-66092E309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802036-E7E8-D6CC-3A93-4ED6EA7AD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5D950-EB1B-436A-9E45-D29E813E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371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F724A03-D125-2EC7-0498-090123D43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F1748-314D-4612-B5C4-D909FBFF11E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97BC2F-AB51-E349-F74C-DA82445C6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066163-C691-C8EA-C185-58167862F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5D950-EB1B-436A-9E45-D29E813E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8551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1C308F-AF58-1613-6C79-791921CBF8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759EDC-DBE3-9F4B-77BE-523FC19066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F5A665-C4BE-0C6B-D6C1-6B9C498793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FBB1D7-3E17-49C3-D56F-973439D38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F1748-314D-4612-B5C4-D909FBFF11E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CF0958-4C62-1F97-1AE3-8B834EF71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C56F21-7F06-1C50-B418-20BB33D34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5D950-EB1B-436A-9E45-D29E813E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862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94DC04-B70B-22DD-1174-FFE42A007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34BE40-615C-2C29-95A7-FCF249E598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5DFD3B-9EB6-C4D8-42D9-41183C01F0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19E1C2-EA02-3901-39C7-9003E89A9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F1748-314D-4612-B5C4-D909FBFF11E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1A3094-2D18-3212-F421-E0FBF0801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83A5BD-BA16-CA27-CD31-D2DCA0C36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5D950-EB1B-436A-9E45-D29E813E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672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479EB7-FD67-781C-3E1E-6DF24C9DE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EF436BB-02DD-D879-4196-33FE71D633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74AEFF-4A74-02AC-F9A8-7CA0F73B4C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F1748-314D-4612-B5C4-D909FBFF11E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1512C3-6C5D-1AF4-FF32-BAD92A556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955210-80AC-F63D-CB76-E8DD08C73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5D950-EB1B-436A-9E45-D29E813E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667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96F289-DF02-F499-ACC1-E1997480E6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06483A-C89B-C6BC-03F1-BDDE481FE6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376FC1-D143-656C-A492-DAF12C125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DF1748-314D-4612-B5C4-D909FBFF11E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863466-5100-4182-5C8D-48ECDF320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C0913E-C593-5D0E-F1D5-B723CF2021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F5D950-EB1B-436A-9E45-D29E813E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649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4BA3C7B-3F8E-1157-4769-C3BE54041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8C572E-0D11-DDAB-DD4F-F861D83917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5D5864-19F5-FF45-EBBF-F0C0D654D0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DF1748-314D-4612-B5C4-D909FBFF11E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D99161-1F5D-4F11-7E69-79649FB78E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6B2807-73C8-40B5-6AEC-375117FC47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5D950-EB1B-436A-9E45-D29E813E0FC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121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13B44E9-E16C-8C9F-FA1A-C6ABD4AF5F31}"/>
              </a:ext>
            </a:extLst>
          </p:cNvPr>
          <p:cNvSpPr txBox="1"/>
          <p:nvPr/>
        </p:nvSpPr>
        <p:spPr>
          <a:xfrm>
            <a:off x="152400" y="96615"/>
            <a:ext cx="11885838" cy="6712286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 descr="A logo for a school&#10;&#10;Description automatically generated">
            <a:extLst>
              <a:ext uri="{FF2B5EF4-FFF2-40B4-BE49-F238E27FC236}">
                <a16:creationId xmlns:a16="http://schemas.microsoft.com/office/drawing/2014/main" id="{55AFB534-61B3-F4F0-2377-A1E63500B4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71" y="250632"/>
            <a:ext cx="693280" cy="71042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CEE7B23-9A63-A505-0F4A-D2CAE88FA3EB}"/>
              </a:ext>
            </a:extLst>
          </p:cNvPr>
          <p:cNvSpPr txBox="1"/>
          <p:nvPr/>
        </p:nvSpPr>
        <p:spPr>
          <a:xfrm>
            <a:off x="1249961" y="206608"/>
            <a:ext cx="9834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Twinkl Cursive Unlooped" panose="02000000000000000000" pitchFamily="2" charset="0"/>
              </a:rPr>
              <a:t>Should your circumstance determine your destiny?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903B5F-B0B2-7C69-13FA-9ECEE9F946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5349" y="237712"/>
            <a:ext cx="693280" cy="67115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9D53E40-8EF0-523A-2D19-3F74BBA2D62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6308"/>
          <a:stretch/>
        </p:blipFill>
        <p:spPr>
          <a:xfrm>
            <a:off x="4497416" y="1147590"/>
            <a:ext cx="748553" cy="84180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A212D5F-6CC1-CDEF-4A7F-59C80AEF7137}"/>
              </a:ext>
            </a:extLst>
          </p:cNvPr>
          <p:cNvSpPr txBox="1"/>
          <p:nvPr/>
        </p:nvSpPr>
        <p:spPr>
          <a:xfrm>
            <a:off x="8497450" y="762128"/>
            <a:ext cx="30055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Twinkl Cursive Unlooped" panose="02000000000000000000" pitchFamily="2" charset="0"/>
              </a:rPr>
              <a:t>World Time Zones Map</a:t>
            </a:r>
            <a:endParaRPr lang="en-GB" dirty="0">
              <a:latin typeface="Twinkl Cursive Unlooped" panose="02000000000000000000" pitchFamily="2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D39E367-2E48-634A-7287-1B59C3342541}"/>
              </a:ext>
            </a:extLst>
          </p:cNvPr>
          <p:cNvGraphicFramePr>
            <a:graphicFrameLocks noGrp="1"/>
          </p:cNvGraphicFramePr>
          <p:nvPr/>
        </p:nvGraphicFramePr>
        <p:xfrm>
          <a:off x="3961154" y="3367155"/>
          <a:ext cx="3893528" cy="1463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71247">
                  <a:extLst>
                    <a:ext uri="{9D8B030D-6E8A-4147-A177-3AD203B41FA5}">
                      <a16:colId xmlns:a16="http://schemas.microsoft.com/office/drawing/2014/main" val="1442755274"/>
                    </a:ext>
                  </a:extLst>
                </a:gridCol>
                <a:gridCol w="1922281">
                  <a:extLst>
                    <a:ext uri="{9D8B030D-6E8A-4147-A177-3AD203B41FA5}">
                      <a16:colId xmlns:a16="http://schemas.microsoft.com/office/drawing/2014/main" val="249322212"/>
                    </a:ext>
                  </a:extLst>
                </a:gridCol>
              </a:tblGrid>
              <a:tr h="30131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winkl Cursive Unlooped" panose="02000000000000000000" pitchFamily="2" charset="0"/>
                        </a:rPr>
                        <a:t>Developed Countries </a:t>
                      </a:r>
                      <a:endParaRPr lang="en-GB" sz="1400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Twinkl Cursive Unlooped" panose="02000000000000000000" pitchFamily="2" charset="0"/>
                        </a:rPr>
                        <a:t>Developing Countries</a:t>
                      </a:r>
                      <a:endParaRPr lang="en-GB" sz="1400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1212798"/>
                  </a:ext>
                </a:extLst>
              </a:tr>
              <a:tr h="882110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Unlooped" panose="02000000000000000000" pitchFamily="2" charset="0"/>
                        </a:rPr>
                        <a:t>United Kingdom</a:t>
                      </a:r>
                    </a:p>
                    <a:p>
                      <a:endParaRPr lang="en-US" sz="1400" dirty="0">
                        <a:latin typeface="Twinkl Cursive Unlooped" panose="02000000000000000000" pitchFamily="2" charset="0"/>
                      </a:endParaRPr>
                    </a:p>
                    <a:p>
                      <a:r>
                        <a:rPr lang="en-US" sz="1400" dirty="0">
                          <a:latin typeface="Twinkl Cursive Unlooped" panose="02000000000000000000" pitchFamily="2" charset="0"/>
                        </a:rPr>
                        <a:t>Italy</a:t>
                      </a:r>
                    </a:p>
                    <a:p>
                      <a:endParaRPr lang="en-US" sz="1400" dirty="0">
                        <a:latin typeface="Twinkl Cursive Unlooped" panose="02000000000000000000" pitchFamily="2" charset="0"/>
                      </a:endParaRPr>
                    </a:p>
                    <a:p>
                      <a:endParaRPr lang="en-GB" sz="1400" dirty="0">
                        <a:latin typeface="Twinkl Cursive Un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Twinkl Cursive Unlooped" panose="02000000000000000000" pitchFamily="2" charset="0"/>
                        </a:rPr>
                        <a:t>Syria</a:t>
                      </a:r>
                    </a:p>
                    <a:p>
                      <a:endParaRPr lang="en-US" sz="1400" dirty="0">
                        <a:latin typeface="Twinkl Cursive Unlooped" panose="02000000000000000000" pitchFamily="2" charset="0"/>
                      </a:endParaRPr>
                    </a:p>
                    <a:p>
                      <a:endParaRPr lang="en-US" sz="1400" dirty="0">
                        <a:latin typeface="Twinkl Cursive Unlooped" panose="02000000000000000000" pitchFamily="2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winkl Cursive Unlooped" panose="02000000000000000000" pitchFamily="2" charset="0"/>
                        </a:rPr>
                        <a:t>Brazil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8635118"/>
                  </a:ext>
                </a:extLst>
              </a:tr>
            </a:tbl>
          </a:graphicData>
        </a:graphic>
      </p:graphicFrame>
      <p:pic>
        <p:nvPicPr>
          <p:cNvPr id="13" name="Picture 2" descr="syria flag from en.wikipedia.org">
            <a:extLst>
              <a:ext uri="{FF2B5EF4-FFF2-40B4-BE49-F238E27FC236}">
                <a16:creationId xmlns:a16="http://schemas.microsoft.com/office/drawing/2014/main" id="{E9929EA0-464A-D64D-F58B-B609721015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3007" y="3711454"/>
            <a:ext cx="521001" cy="345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5F49A95-892D-CA65-570B-3B167F60E2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84184" y="3752358"/>
            <a:ext cx="516994" cy="304541"/>
          </a:xfrm>
          <a:prstGeom prst="rect">
            <a:avLst/>
          </a:prstGeom>
        </p:spPr>
      </p:pic>
      <p:pic>
        <p:nvPicPr>
          <p:cNvPr id="1028" name="Picture 4" descr="Flag of Italy - Wikipedia">
            <a:extLst>
              <a:ext uri="{FF2B5EF4-FFF2-40B4-BE49-F238E27FC236}">
                <a16:creationId xmlns:a16="http://schemas.microsoft.com/office/drawing/2014/main" id="{1CEE07FA-CDCD-956C-724E-8DB22F127F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0924" y="4229828"/>
            <a:ext cx="516994" cy="345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lag of Brazil - Wikipedia">
            <a:extLst>
              <a:ext uri="{FF2B5EF4-FFF2-40B4-BE49-F238E27FC236}">
                <a16:creationId xmlns:a16="http://schemas.microsoft.com/office/drawing/2014/main" id="{1AF0F501-C8C4-FE07-6F68-1028EFCAFD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8699" y="4256677"/>
            <a:ext cx="492445" cy="345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ix-figure grid reference - OS map ...">
            <a:extLst>
              <a:ext uri="{FF2B5EF4-FFF2-40B4-BE49-F238E27FC236}">
                <a16:creationId xmlns:a16="http://schemas.microsoft.com/office/drawing/2014/main" id="{077572FA-626C-4A4E-37E1-F45AA078DE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021" y="4123959"/>
            <a:ext cx="1458974" cy="1458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FC00B36-A088-DBEE-85A1-DED3360C758C}"/>
              </a:ext>
            </a:extLst>
          </p:cNvPr>
          <p:cNvSpPr txBox="1"/>
          <p:nvPr/>
        </p:nvSpPr>
        <p:spPr>
          <a:xfrm>
            <a:off x="9507978" y="4466255"/>
            <a:ext cx="222308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Twinkl Cursive Unlooped" panose="02000000000000000000" pitchFamily="2" charset="0"/>
              </a:rPr>
              <a:t>Six figure grid references </a:t>
            </a:r>
            <a:r>
              <a:rPr lang="en-US" sz="1400" dirty="0">
                <a:latin typeface="Twinkl Cursive Unlooped" panose="02000000000000000000" pitchFamily="2" charset="0"/>
              </a:rPr>
              <a:t>are used to pinpoint an exact location on a map</a:t>
            </a:r>
            <a:endParaRPr lang="en-GB" sz="1400" dirty="0">
              <a:latin typeface="Twinkl Cursive Unlooped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0521331-9D44-102B-599A-F6A096688188}"/>
              </a:ext>
            </a:extLst>
          </p:cNvPr>
          <p:cNvSpPr txBox="1"/>
          <p:nvPr/>
        </p:nvSpPr>
        <p:spPr>
          <a:xfrm>
            <a:off x="5590245" y="946794"/>
            <a:ext cx="242369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i="0" dirty="0">
                <a:solidFill>
                  <a:srgbClr val="001D35"/>
                </a:solidFill>
                <a:effectLst/>
                <a:latin typeface="Twinkl Cursive Unlooped" panose="02000000000000000000" pitchFamily="2" charset="0"/>
              </a:rPr>
              <a:t>Fair Trade </a:t>
            </a:r>
            <a:r>
              <a:rPr lang="en-US" sz="1400" b="0" i="0" dirty="0">
                <a:solidFill>
                  <a:srgbClr val="001D35"/>
                </a:solidFill>
                <a:effectLst/>
                <a:latin typeface="Twinkl Cursive Unlooped" panose="02000000000000000000" pitchFamily="2" charset="0"/>
              </a:rPr>
              <a:t>is a trading system that aims to improve the conditions for producers and workers in developing countries. </a:t>
            </a:r>
          </a:p>
          <a:p>
            <a:endParaRPr lang="en-US" sz="1200" dirty="0">
              <a:solidFill>
                <a:srgbClr val="001D35"/>
              </a:solidFill>
              <a:latin typeface="Twinkl Cursive Unlooped" panose="02000000000000000000" pitchFamily="2" charset="0"/>
            </a:endParaRPr>
          </a:p>
          <a:p>
            <a:r>
              <a:rPr lang="en-US" sz="1400" b="1" dirty="0">
                <a:solidFill>
                  <a:srgbClr val="001D35"/>
                </a:solidFill>
                <a:latin typeface="Twinkl Cursive Unlooped" panose="02000000000000000000" pitchFamily="2" charset="0"/>
              </a:rPr>
              <a:t>Climate change  </a:t>
            </a:r>
            <a:r>
              <a:rPr lang="en-US" sz="1400" dirty="0">
                <a:solidFill>
                  <a:srgbClr val="001D35"/>
                </a:solidFill>
                <a:latin typeface="Twinkl Cursive Unlooped" panose="02000000000000000000" pitchFamily="2" charset="0"/>
              </a:rPr>
              <a:t>causes natural disasters which impacts on peoples lives causing migration. </a:t>
            </a:r>
            <a:endParaRPr lang="en-GB" sz="1400" dirty="0">
              <a:latin typeface="Twinkl Cursive Unlooped" panose="02000000000000000000" pitchFamily="2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E770559A-D349-27CD-E14B-52A372A5E4C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49805" y="2190194"/>
            <a:ext cx="1540440" cy="80290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D5DD912-7E76-B62F-7EA7-E3AF9D53BCB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968396" y="1122854"/>
            <a:ext cx="3940232" cy="2219337"/>
          </a:xfrm>
          <a:prstGeom prst="rect">
            <a:avLst/>
          </a:prstGeom>
        </p:spPr>
      </p:pic>
      <p:sp>
        <p:nvSpPr>
          <p:cNvPr id="10" name="Arrow: Down 9">
            <a:extLst>
              <a:ext uri="{FF2B5EF4-FFF2-40B4-BE49-F238E27FC236}">
                <a16:creationId xmlns:a16="http://schemas.microsoft.com/office/drawing/2014/main" id="{609633A2-8FF6-44AC-F81F-845E154ADE1D}"/>
              </a:ext>
            </a:extLst>
          </p:cNvPr>
          <p:cNvSpPr/>
          <p:nvPr/>
        </p:nvSpPr>
        <p:spPr>
          <a:xfrm>
            <a:off x="9823508" y="3334219"/>
            <a:ext cx="125835" cy="33944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13846832-C001-52BE-9895-51F16E39708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435905" y="3429000"/>
            <a:ext cx="1452282" cy="31738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6D2BC539-FBED-F4F8-0712-1BC2D8B479A3}"/>
              </a:ext>
            </a:extLst>
          </p:cNvPr>
          <p:cNvSpPr txBox="1"/>
          <p:nvPr/>
        </p:nvSpPr>
        <p:spPr>
          <a:xfrm>
            <a:off x="8992266" y="3654344"/>
            <a:ext cx="22230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Cursive Unlooped" panose="02000000000000000000" pitchFamily="2" charset="0"/>
              </a:rPr>
              <a:t>Prime meridian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F7E9F75E-3106-7616-7698-93302935097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354580" y="5628228"/>
            <a:ext cx="1459598" cy="909816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B5B5B4BC-F068-2F43-8B3A-6821FAE785F4}"/>
              </a:ext>
            </a:extLst>
          </p:cNvPr>
          <p:cNvSpPr txBox="1"/>
          <p:nvPr/>
        </p:nvSpPr>
        <p:spPr>
          <a:xfrm>
            <a:off x="7218488" y="5604474"/>
            <a:ext cx="332204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Twinkl Cursive Unlooped" panose="02000000000000000000" pitchFamily="2" charset="0"/>
              </a:rPr>
              <a:t>Trade</a:t>
            </a:r>
            <a:r>
              <a:rPr lang="en-GB" sz="1400" dirty="0">
                <a:latin typeface="Twinkl Cursive Unlooped" panose="02000000000000000000" pitchFamily="2" charset="0"/>
              </a:rPr>
              <a:t> is the buying and selling of goods. Countries can trade with other countries.</a:t>
            </a:r>
          </a:p>
          <a:p>
            <a:r>
              <a:rPr lang="en-GB" sz="1400" b="1" dirty="0">
                <a:latin typeface="Twinkl Cursive Unlooped" panose="02000000000000000000" pitchFamily="2" charset="0"/>
              </a:rPr>
              <a:t>Imports </a:t>
            </a:r>
            <a:r>
              <a:rPr lang="en-GB" sz="1400" dirty="0">
                <a:latin typeface="Twinkl Cursive Unlooped" panose="02000000000000000000" pitchFamily="2" charset="0"/>
              </a:rPr>
              <a:t>are bought into the country </a:t>
            </a:r>
          </a:p>
          <a:p>
            <a:r>
              <a:rPr lang="en-GB" sz="1400" b="1" dirty="0">
                <a:latin typeface="Twinkl Cursive Unlooped" panose="02000000000000000000" pitchFamily="2" charset="0"/>
              </a:rPr>
              <a:t>Exports </a:t>
            </a:r>
            <a:r>
              <a:rPr lang="en-GB" sz="1400" dirty="0">
                <a:latin typeface="Twinkl Cursive Unlooped" panose="02000000000000000000" pitchFamily="2" charset="0"/>
              </a:rPr>
              <a:t>are sent out of the country 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1759148A-847E-5D24-B083-47BE58687B46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79347" y="5256742"/>
            <a:ext cx="1615081" cy="1458503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504A90FA-48C2-F9A8-4A5E-DC6CA6F08D32}"/>
              </a:ext>
            </a:extLst>
          </p:cNvPr>
          <p:cNvSpPr txBox="1"/>
          <p:nvPr/>
        </p:nvSpPr>
        <p:spPr>
          <a:xfrm>
            <a:off x="5529018" y="5000049"/>
            <a:ext cx="18679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Twinkl Cursive Unlooped" panose="02000000000000000000" pitchFamily="2" charset="0"/>
              </a:rPr>
              <a:t>Natural resources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FC7608D-6108-B80F-6E92-F9BD5A529441}"/>
              </a:ext>
            </a:extLst>
          </p:cNvPr>
          <p:cNvSpPr txBox="1"/>
          <p:nvPr/>
        </p:nvSpPr>
        <p:spPr>
          <a:xfrm>
            <a:off x="4171864" y="5658334"/>
            <a:ext cx="1291876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b="1" dirty="0">
                <a:latin typeface="Twinkl Cursive Unlooped" panose="02000000000000000000" pitchFamily="2" charset="0"/>
              </a:rPr>
              <a:t>Natural resources </a:t>
            </a:r>
            <a:r>
              <a:rPr lang="en-GB" sz="1050" dirty="0">
                <a:latin typeface="Twinkl Cursive Unlooped" panose="02000000000000000000" pitchFamily="2" charset="0"/>
              </a:rPr>
              <a:t>can impact a countries rate of development, which impacts living standards.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A0A8FC3-FE0F-5E79-C7DC-FF65C7EDA36F}"/>
              </a:ext>
            </a:extLst>
          </p:cNvPr>
          <p:cNvSpPr txBox="1"/>
          <p:nvPr/>
        </p:nvSpPr>
        <p:spPr>
          <a:xfrm>
            <a:off x="249855" y="4680560"/>
            <a:ext cx="1596448" cy="1415772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winkl Cursive Unlooped" panose="02000000000000000000" pitchFamily="2" charset="0"/>
              </a:rPr>
              <a:t>Concept: </a:t>
            </a:r>
            <a:endParaRPr lang="en-GB" dirty="0">
              <a:latin typeface="Twinkl Cursive Unlooped" panose="02000000000000000000" pitchFamily="2" charset="0"/>
            </a:endParaRPr>
          </a:p>
          <a:p>
            <a:pPr algn="ctr"/>
            <a:r>
              <a:rPr lang="en-GB" b="1" dirty="0">
                <a:latin typeface="Twinkl Cursive Unlooped" panose="02000000000000000000" pitchFamily="2" charset="0"/>
              </a:rPr>
              <a:t>Community</a:t>
            </a:r>
          </a:p>
          <a:p>
            <a:pPr algn="ctr"/>
            <a:endParaRPr lang="en-GB" b="1" dirty="0">
              <a:latin typeface="Twinkl Cursive Unlooped" panose="02000000000000000000" pitchFamily="2" charset="0"/>
            </a:endParaRPr>
          </a:p>
          <a:p>
            <a:pPr algn="ctr"/>
            <a:endParaRPr lang="en-GB" b="1" dirty="0">
              <a:latin typeface="Twinkl Cursive Unlooped" panose="02000000000000000000" pitchFamily="2" charset="0"/>
            </a:endParaRPr>
          </a:p>
          <a:p>
            <a:pPr algn="ctr"/>
            <a:endParaRPr lang="en-GB" b="1" dirty="0">
              <a:latin typeface="Twinkl Cursive Unlooped" panose="02000000000000000000" pitchFamily="2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8D349FFA-C1AF-3656-8ED2-1692A5E6BB36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44183" y="5204919"/>
            <a:ext cx="942767" cy="817504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0CBF3222-5CDF-FE67-075B-7DBE529BDBDE}"/>
              </a:ext>
            </a:extLst>
          </p:cNvPr>
          <p:cNvSpPr txBox="1"/>
          <p:nvPr/>
        </p:nvSpPr>
        <p:spPr>
          <a:xfrm>
            <a:off x="1834925" y="4649337"/>
            <a:ext cx="2144822" cy="22313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Twinkl Cursive Unlooped" panose="02000000000000000000" pitchFamily="2" charset="0"/>
              </a:rPr>
              <a:t>Our learning links to the concept of community. As Geographers, we will use the </a:t>
            </a:r>
            <a:r>
              <a:rPr lang="en-GB" sz="1100" dirty="0">
                <a:solidFill>
                  <a:srgbClr val="0070C0"/>
                </a:solidFill>
                <a:latin typeface="Twinkl Cursive Unlooped" panose="02000000000000000000" pitchFamily="2" charset="0"/>
              </a:rPr>
              <a:t>Human Development Index </a:t>
            </a:r>
            <a:r>
              <a:rPr lang="en-GB" sz="1100" dirty="0">
                <a:latin typeface="Twinkl Cursive Unlooped" panose="02000000000000000000" pitchFamily="2" charset="0"/>
              </a:rPr>
              <a:t>(HDI)  to explore how developed and non developed countries have differences such as different living standards and </a:t>
            </a:r>
            <a:r>
              <a:rPr lang="en-GB" sz="1100" dirty="0">
                <a:solidFill>
                  <a:srgbClr val="0070C0"/>
                </a:solidFill>
                <a:latin typeface="Twinkl Cursive Unlooped" panose="02000000000000000000" pitchFamily="2" charset="0"/>
              </a:rPr>
              <a:t>life expectancies</a:t>
            </a:r>
            <a:r>
              <a:rPr lang="en-GB" sz="1100" dirty="0">
                <a:latin typeface="Twinkl Cursive Unlooped" panose="02000000000000000000" pitchFamily="2" charset="0"/>
              </a:rPr>
              <a:t>. </a:t>
            </a:r>
          </a:p>
          <a:p>
            <a:r>
              <a:rPr lang="en-GB" sz="1100" b="1" dirty="0">
                <a:latin typeface="Twinkl Cursive Unlooped" panose="02000000000000000000" pitchFamily="2" charset="0"/>
              </a:rPr>
              <a:t>Climate change </a:t>
            </a:r>
            <a:r>
              <a:rPr lang="en-GB" sz="1100" dirty="0">
                <a:latin typeface="Twinkl Cursive Unlooped" panose="02000000000000000000" pitchFamily="2" charset="0"/>
              </a:rPr>
              <a:t>is making some communities inhabitable. </a:t>
            </a:r>
          </a:p>
          <a:p>
            <a:endParaRPr lang="en-GB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40FF88B-3204-9F53-BD4A-28251695BC80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21340" y="1042257"/>
            <a:ext cx="3244475" cy="352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8255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168</Words>
  <Application>Microsoft Office PowerPoint</Application>
  <PresentationFormat>Widescreen</PresentationFormat>
  <Paragraphs>27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Unlooped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Newson</dc:creator>
  <cp:lastModifiedBy>Lauren Newson</cp:lastModifiedBy>
  <cp:revision>1</cp:revision>
  <dcterms:created xsi:type="dcterms:W3CDTF">2025-02-27T16:59:39Z</dcterms:created>
  <dcterms:modified xsi:type="dcterms:W3CDTF">2025-02-27T17:00:46Z</dcterms:modified>
</cp:coreProperties>
</file>