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C8B0D-1F10-0648-6EFD-F791FC7300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0EB86B-00EF-DDEE-7C41-A4CD6188FD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CC2FBE-7760-4976-D150-8610DA453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B93A5-4CA4-A131-F3F9-FB2E44974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D43B9-36AA-1EAD-5ED4-3131E891F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299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63083-A6C2-843B-9C82-1B19D9DEE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53607-14B4-534D-E35D-8586C26BB5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CAF7B-7E44-3139-AD6D-100554F09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D26D9-693C-9C39-2B68-C4ED655EE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5FA13-7314-ABB6-CC87-B700FFCC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093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5BC09-E79C-700F-1D48-642F54276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45471-8DDA-B86C-9144-3AE23A256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8D4C3-B549-9790-D279-9EA37866E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A3C8E-7ACC-6EF7-5540-9EAF61E6E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E698E-E65D-CFF7-BF20-5EC9BC150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257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B1037-A8F5-C9F1-6862-68AC4ED78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F6F03-1BFD-23A8-CEB9-C81905DAFC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31643D-979B-71CD-4048-5EAEEA968C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F8B91-2A28-96A2-FA11-8F9D1D9BE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446FCC-4242-6C0E-FE0E-8DAFEFC78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6DCB96-12A9-8556-4404-E34C9639A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692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C9893-E96F-4025-E789-53675F6D3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D4A9E-763A-F322-F367-1FEFB9D28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7E881D-BDFB-760B-0AF6-969BC33CCF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7C1FEC-AD32-CF99-4227-4BDF8DB945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7D7034-AC24-A145-97E5-1073AABE7C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7A02FF-4497-C811-E462-D771C3187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694BE2-6821-50E4-B079-0E15F152C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8118F7-6E05-F82B-C864-3C341C93A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240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3FD18-FB16-A376-DB70-939942AE0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810157-0F26-7CFF-D677-61AF53602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CBA1A6-1E2D-C79A-055A-9F1E7B048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DC9E28-0478-60EE-E845-2186BA9D7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2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E19AE0-C760-5291-3241-35F4C090A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4BAF9B-2FE5-C22C-5780-B5DF10536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6E6128-ED66-0FA4-9DDA-6FE7512E3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540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B9D78-F26A-4215-36A3-2B2AADA18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1D5A8-3FDC-CA6E-637A-8ADD299D7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A0813E-4BC7-C3F4-A1AA-C4093EB14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216FE-30D2-60F6-82D3-15B294B2B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BFB27B-F46A-4056-66B3-1824B6BA0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005BA3-253D-CD21-8E8E-6B40DA3D8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240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DE9D4-EB6B-36E5-9162-8943AEAB7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DF24B2-E891-A569-ECD9-7EE4B88DC3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0BC6B5-CC37-DCA6-0CFD-52CF919F0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312E05-C3AB-D707-854B-AF592B40A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B662D4-F821-C52B-31D3-7466A0D3C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C28738-E1FE-F57F-E3F4-D12CF1067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636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1D0B7-706F-4697-6BD6-5B0CA208E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D7F3E4-2561-5D5D-EC49-E2F0D47921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9B937-4C31-C72C-632D-FC6898EE1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AC68FD-CF5E-79DE-8DAF-47F8423C2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C1C55-048A-5A60-FEBF-EA98AEF5E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621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CD4231-554C-0977-63A1-4E971E91E0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868619-2537-0DE3-A22A-0CA3808748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04453C-E16D-A83E-5968-802FCFCCC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25DDE-980C-AF10-7840-B313C080B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30090F-9D85-86F0-46BD-C6563A781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913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865CBB-EB3C-A600-4D1A-A5104F3CE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ABD19E-B5F1-D2B3-53AA-EBE668CBE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CD5296-3187-B6A8-950C-FB6777AB7F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FEA8DB-649F-4323-9B57-6E22A3704B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099C2-BABA-F12C-F057-15546D360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900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eg"/><Relationship Id="rId21" Type="http://schemas.openxmlformats.org/officeDocument/2006/relationships/image" Target="../media/image20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3B44E9-E16C-8C9F-FA1A-C6ABD4AF5F31}"/>
              </a:ext>
            </a:extLst>
          </p:cNvPr>
          <p:cNvSpPr txBox="1"/>
          <p:nvPr/>
        </p:nvSpPr>
        <p:spPr>
          <a:xfrm>
            <a:off x="152400" y="132126"/>
            <a:ext cx="11887200" cy="659374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6F2231-52E4-E69A-68F8-CCFBB7B1DB51}"/>
              </a:ext>
            </a:extLst>
          </p:cNvPr>
          <p:cNvSpPr txBox="1"/>
          <p:nvPr/>
        </p:nvSpPr>
        <p:spPr>
          <a:xfrm>
            <a:off x="3894089" y="5877725"/>
            <a:ext cx="6048900" cy="70788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Key Concepts: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	        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Community		Cause and Effect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9C8F11-6C64-7454-3C11-B67E3B8CF42A}"/>
              </a:ext>
            </a:extLst>
          </p:cNvPr>
          <p:cNvSpPr txBox="1"/>
          <p:nvPr/>
        </p:nvSpPr>
        <p:spPr>
          <a:xfrm>
            <a:off x="10138464" y="951189"/>
            <a:ext cx="1639077" cy="5401479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Key Texts: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" panose="02000000000000000000" pitchFamily="2" charset="0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D34BDEE-4286-9E6B-D2D3-22DB050FB59B}"/>
              </a:ext>
            </a:extLst>
          </p:cNvPr>
          <p:cNvGrpSpPr/>
          <p:nvPr/>
        </p:nvGrpSpPr>
        <p:grpSpPr>
          <a:xfrm>
            <a:off x="10527892" y="1295855"/>
            <a:ext cx="860219" cy="4993124"/>
            <a:chOff x="9514610" y="3910399"/>
            <a:chExt cx="860219" cy="4993124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373BE33E-AF71-3178-6222-9304AB6EE6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46658" y="4748595"/>
              <a:ext cx="580008" cy="7817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03BCB4DF-915A-1CBD-E039-2E0CCA90E6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14268" y="5607236"/>
              <a:ext cx="660901" cy="7817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>
              <a:extLst>
                <a:ext uri="{FF2B5EF4-FFF2-40B4-BE49-F238E27FC236}">
                  <a16:creationId xmlns:a16="http://schemas.microsoft.com/office/drawing/2014/main" id="{BAA5CEC3-9875-E0FE-B985-4A3FB3BAF7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42709" y="7293802"/>
              <a:ext cx="604016" cy="767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>
              <a:extLst>
                <a:ext uri="{FF2B5EF4-FFF2-40B4-BE49-F238E27FC236}">
                  <a16:creationId xmlns:a16="http://schemas.microsoft.com/office/drawing/2014/main" id="{2876EEC8-84EF-4D3E-6DC5-5D0B8F11F0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31962" y="6457686"/>
              <a:ext cx="625511" cy="767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>
              <a:extLst>
                <a:ext uri="{FF2B5EF4-FFF2-40B4-BE49-F238E27FC236}">
                  <a16:creationId xmlns:a16="http://schemas.microsoft.com/office/drawing/2014/main" id="{83FD8E6B-5367-8BF5-61FB-4D784C7440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14610" y="3910399"/>
              <a:ext cx="860219" cy="764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>
              <a:extLst>
                <a:ext uri="{FF2B5EF4-FFF2-40B4-BE49-F238E27FC236}">
                  <a16:creationId xmlns:a16="http://schemas.microsoft.com/office/drawing/2014/main" id="{0C644F7D-9F0B-6BCF-D217-B3AA49C444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14266" y="8133749"/>
              <a:ext cx="660901" cy="7697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5" descr="A logo for a school&#10;&#10;Description automatically generated">
            <a:extLst>
              <a:ext uri="{FF2B5EF4-FFF2-40B4-BE49-F238E27FC236}">
                <a16:creationId xmlns:a16="http://schemas.microsoft.com/office/drawing/2014/main" id="{55AFB534-61B3-F4F0-2377-A1E63500B4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" y="197998"/>
            <a:ext cx="693280" cy="7104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EE7B23-9A63-A505-0F4A-D2CAE88FA3EB}"/>
              </a:ext>
            </a:extLst>
          </p:cNvPr>
          <p:cNvSpPr txBox="1"/>
          <p:nvPr/>
        </p:nvSpPr>
        <p:spPr>
          <a:xfrm>
            <a:off x="1178791" y="170953"/>
            <a:ext cx="98344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Reception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Geography: How can we make a difference?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388D7D68-673B-7C57-3CBE-9EBEFD47BB0F}"/>
              </a:ext>
            </a:extLst>
          </p:cNvPr>
          <p:cNvGraphicFramePr>
            <a:graphicFrameLocks noGrp="1"/>
          </p:cNvGraphicFramePr>
          <p:nvPr/>
        </p:nvGraphicFramePr>
        <p:xfrm>
          <a:off x="326571" y="927107"/>
          <a:ext cx="3363985" cy="5416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2507">
                  <a:extLst>
                    <a:ext uri="{9D8B030D-6E8A-4147-A177-3AD203B41FA5}">
                      <a16:colId xmlns:a16="http://schemas.microsoft.com/office/drawing/2014/main" val="3359423137"/>
                    </a:ext>
                  </a:extLst>
                </a:gridCol>
                <a:gridCol w="2301478">
                  <a:extLst>
                    <a:ext uri="{9D8B030D-6E8A-4147-A177-3AD203B41FA5}">
                      <a16:colId xmlns:a16="http://schemas.microsoft.com/office/drawing/2014/main" val="72302003"/>
                    </a:ext>
                  </a:extLst>
                </a:gridCol>
              </a:tblGrid>
              <a:tr h="31250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Subject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4427098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Nottingham City</a:t>
                      </a:r>
                    </a:p>
                    <a:p>
                      <a:endParaRPr lang="en-GB" sz="1000" dirty="0">
                        <a:solidFill>
                          <a:srgbClr val="0070C0"/>
                        </a:solidFill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anose="02000000000000000000" pitchFamily="2" charset="0"/>
                        </a:rPr>
                        <a:t>The city that we live in.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817746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England, United Kingdom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Twinkl" panose="02000000000000000000" pitchFamily="2" charset="0"/>
                        </a:rPr>
                        <a:t>The country that we live in.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277055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World map</a:t>
                      </a:r>
                    </a:p>
                    <a:p>
                      <a:endParaRPr lang="en-GB" sz="1000" dirty="0">
                        <a:solidFill>
                          <a:srgbClr val="0070C0"/>
                        </a:solidFill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Twinkl" panose="02000000000000000000" pitchFamily="2" charset="0"/>
                        </a:rPr>
                        <a:t>A drawing of all the places on Earth.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278114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Brazil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anose="02000000000000000000" pitchFamily="2" charset="0"/>
                        </a:rPr>
                        <a:t>Another country in the world.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524098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Environment</a:t>
                      </a:r>
                    </a:p>
                    <a:p>
                      <a:endParaRPr lang="en-GB" sz="1000" dirty="0">
                        <a:solidFill>
                          <a:srgbClr val="0070C0"/>
                        </a:solidFill>
                        <a:latin typeface="Twinkl" panose="02000000000000000000" pitchFamily="2" charset="0"/>
                      </a:endParaRPr>
                    </a:p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Twinkl" panose="02000000000000000000" pitchFamily="2" charset="0"/>
                        </a:rPr>
                        <a:t>Everything that is around us, both living and not living.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595743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Impact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anose="02000000000000000000" pitchFamily="2" charset="0"/>
                        </a:rPr>
                        <a:t>The effect something has on the things around it.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433167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Recycle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anose="02000000000000000000" pitchFamily="2" charset="0"/>
                        </a:rPr>
                        <a:t>Taking materials that could be thrown away and using them again.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4581288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Fabrice Monteiro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Twinkl" panose="02000000000000000000" pitchFamily="2" charset="0"/>
                        </a:rPr>
                        <a:t>An artist that uses recycling to create sculptures.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485177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Materials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anose="02000000000000000000" pitchFamily="2" charset="0"/>
                        </a:rPr>
                        <a:t>Something that an object is made from.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465618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Island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Twinkl" panose="02000000000000000000" pitchFamily="2" charset="0"/>
                        </a:rPr>
                        <a:t>Land that is surrounded by water.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0993996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Rainforest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anose="02000000000000000000" pitchFamily="2" charset="0"/>
                        </a:rPr>
                        <a:t>A tall, dense forest where it rains a lot every year.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0310828"/>
                  </a:ext>
                </a:extLst>
              </a:tr>
              <a:tr h="36004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Twinkl" panose="02000000000000000000" pitchFamily="2" charset="0"/>
                        </a:rPr>
                        <a:t>Country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anose="02000000000000000000" pitchFamily="2" charset="0"/>
                        </a:rPr>
                        <a:t>A piece of land with one government.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49504"/>
                  </a:ext>
                </a:extLst>
              </a:tr>
            </a:tbl>
          </a:graphicData>
        </a:graphic>
      </p:graphicFrame>
      <p:graphicFrame>
        <p:nvGraphicFramePr>
          <p:cNvPr id="37" name="Table 10">
            <a:extLst>
              <a:ext uri="{FF2B5EF4-FFF2-40B4-BE49-F238E27FC236}">
                <a16:creationId xmlns:a16="http://schemas.microsoft.com/office/drawing/2014/main" id="{F2C621DF-082B-DE2E-C96A-69E6EF460061}"/>
              </a:ext>
            </a:extLst>
          </p:cNvPr>
          <p:cNvGraphicFramePr>
            <a:graphicFrameLocks noGrp="1"/>
          </p:cNvGraphicFramePr>
          <p:nvPr/>
        </p:nvGraphicFramePr>
        <p:xfrm>
          <a:off x="3894089" y="927106"/>
          <a:ext cx="6048901" cy="4850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7904">
                  <a:extLst>
                    <a:ext uri="{9D8B030D-6E8A-4147-A177-3AD203B41FA5}">
                      <a16:colId xmlns:a16="http://schemas.microsoft.com/office/drawing/2014/main" val="3359423137"/>
                    </a:ext>
                  </a:extLst>
                </a:gridCol>
                <a:gridCol w="5010997">
                  <a:extLst>
                    <a:ext uri="{9D8B030D-6E8A-4147-A177-3AD203B41FA5}">
                      <a16:colId xmlns:a16="http://schemas.microsoft.com/office/drawing/2014/main" val="72302003"/>
                    </a:ext>
                  </a:extLst>
                </a:gridCol>
              </a:tblGrid>
              <a:tr h="27738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Sticky Knowledge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4427098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GR.4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Twinkl" panose="02000000000000000000" pitchFamily="2" charset="0"/>
                        </a:rPr>
                        <a:t>There are different things in our local environment.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9226370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GR.3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Our closest city is Nottingham.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817746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GR.1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We live in the United Kingdom.</a:t>
                      </a:r>
                      <a:endParaRPr lang="en-US" sz="1400" b="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277055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Twinkl" panose="02000000000000000000" pitchFamily="2" charset="0"/>
                        </a:rPr>
                        <a:t>GR.2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We live here on a world map.</a:t>
                      </a:r>
                      <a:endParaRPr lang="en-US" sz="1400" b="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278114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GR.8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We live here and Brazil is here.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524098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GR.5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base"/>
                      <a:r>
                        <a:rPr lang="en-GB" sz="1400" b="0" dirty="0">
                          <a:effectLst/>
                          <a:latin typeface="Twinkl" panose="02000000000000000000" pitchFamily="2" charset="0"/>
                          <a:ea typeface="Times New Roman" panose="02020603050405020304" pitchFamily="18" charset="0"/>
                        </a:rPr>
                        <a:t>Not all environments in the world are the same.</a:t>
                      </a:r>
                    </a:p>
                  </a:txBody>
                  <a:tcPr marL="114300" marR="1143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291983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GR.6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1400" b="0" dirty="0">
                        <a:latin typeface="Twinkl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972623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ADR.20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" panose="02000000000000000000" pitchFamily="2" charset="0"/>
                        </a:rPr>
                        <a:t>I can paint with different tools.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6725988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SBR.4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" panose="02000000000000000000" pitchFamily="2" charset="0"/>
                        </a:rPr>
                        <a:t>We have an impact on our environment.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8637399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SCR.2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0" dirty="0">
                          <a:effectLst/>
                          <a:latin typeface="Twinkl" panose="02000000000000000000" pitchFamily="2" charset="0"/>
                          <a:ea typeface="Times New Roman" panose="02020603050405020304" pitchFamily="18" charset="0"/>
                        </a:rPr>
                        <a:t>We can recycle different materials.</a:t>
                      </a:r>
                    </a:p>
                  </a:txBody>
                  <a:tcPr marL="114300" marR="1143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4144500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ADR.28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" panose="02000000000000000000" pitchFamily="2" charset="0"/>
                        </a:rPr>
                        <a:t>Fabrice Monteiro is an artist who creates art with recycling.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6089719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ADR.31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" panose="02000000000000000000" pitchFamily="2" charset="0"/>
                        </a:rPr>
                        <a:t>I can choose what I like and don’t like about art.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8206532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ADR.24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1400" b="0" dirty="0">
                          <a:latin typeface="Twinkl" panose="02000000000000000000" pitchFamily="2" charset="0"/>
                        </a:rPr>
                        <a:t>I can choose what materials to use.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5740759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ADR.22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11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9364881"/>
                  </a:ext>
                </a:extLst>
              </a:tr>
              <a:tr h="304897"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ADR.23 </a:t>
                      </a:r>
                      <a:endParaRPr lang="en-GB" sz="1400" b="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" panose="02000000000000000000" pitchFamily="2" charset="0"/>
                        </a:rPr>
                        <a:t>I can choose how I use materials.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8607637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75C3CD9-7A7A-942A-F104-815A780825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48007" y="178539"/>
            <a:ext cx="617421" cy="6804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1D4C50-B4E0-B3C5-C206-22DD979245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1026" y="1467570"/>
            <a:ext cx="365841" cy="2888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8CDE6B2-C9A7-A2AB-6BEF-D677F102377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10733" y="1898312"/>
            <a:ext cx="247215" cy="3237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719CAAC-0083-8868-9D36-D201E32861F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6626" y="2411575"/>
            <a:ext cx="288555" cy="21930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6FC402B-AC5C-1AF0-5FC7-E34158B241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2159" y="2769313"/>
            <a:ext cx="425210" cy="2888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A5423DD-B42B-12E8-0D75-D71C63E933D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73466" y="3317009"/>
            <a:ext cx="288822" cy="28882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0C28B53-2E31-5EFD-B8FD-FDE20EDD544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42543" y="3687223"/>
            <a:ext cx="322548" cy="32254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A527CB3-4007-BF87-156A-82F3ACAD051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30912" y="4071056"/>
            <a:ext cx="334451" cy="31552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813DA48-E712-1DCD-1AEA-244B3D64FA0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83860" y="4465401"/>
            <a:ext cx="274088" cy="3155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5501B51-F66C-2260-D5CB-7FF5CA02EAB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31159" y="4863507"/>
            <a:ext cx="326789" cy="31552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C472E4C-760F-5A39-FD77-A3EC3AB9448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49843" y="5254092"/>
            <a:ext cx="315520" cy="3155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98E71C1-1F12-4B2C-A5CB-C8A5B011A49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58993" y="5625307"/>
            <a:ext cx="309354" cy="30528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DE16883-7BC1-E8B2-E298-66ACDD2D6482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69624" y="6005656"/>
            <a:ext cx="288324" cy="3052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D3EA52-2A02-A10D-B743-DFF14F96475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498122" y="5991909"/>
            <a:ext cx="519878" cy="408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9966D8-E142-E4BE-95A1-C225725C5907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5412" r="13477" b="21328"/>
          <a:stretch/>
        </p:blipFill>
        <p:spPr>
          <a:xfrm>
            <a:off x="9294202" y="5991909"/>
            <a:ext cx="519878" cy="54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8727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</Words>
  <Application>Microsoft Office PowerPoint</Application>
  <PresentationFormat>Widescreen</PresentationFormat>
  <Paragraphs>106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Katherine Byrom</dc:creator>
  <cp:lastModifiedBy>Katherine Byrom</cp:lastModifiedBy>
  <cp:revision>1</cp:revision>
  <dcterms:created xsi:type="dcterms:W3CDTF">2025-02-27T20:26:49Z</dcterms:created>
  <dcterms:modified xsi:type="dcterms:W3CDTF">2025-02-27T20:27:15Z</dcterms:modified>
</cp:coreProperties>
</file>