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72" r:id="rId6"/>
    <p:sldId id="257" r:id="rId7"/>
    <p:sldId id="258" r:id="rId8"/>
    <p:sldId id="259" r:id="rId9"/>
    <p:sldId id="260" r:id="rId10"/>
    <p:sldId id="262" r:id="rId11"/>
    <p:sldId id="263" r:id="rId12"/>
    <p:sldId id="273" r:id="rId13"/>
    <p:sldId id="275" r:id="rId14"/>
    <p:sldId id="274" r:id="rId15"/>
    <p:sldId id="264" r:id="rId16"/>
    <p:sldId id="265" r:id="rId17"/>
    <p:sldId id="266" r:id="rId18"/>
    <p:sldId id="267" r:id="rId19"/>
    <p:sldId id="268" r:id="rId20"/>
    <p:sldId id="269" r:id="rId21"/>
    <p:sldId id="270" r:id="rId22"/>
    <p:sldId id="27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296"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BDA444-A980-4193-8EB6-9B75A35FA155}"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4B23981A-C3E8-43F8-AC2C-F553B134571C}">
      <dgm:prSet/>
      <dgm:spPr/>
      <dgm:t>
        <a:bodyPr/>
        <a:lstStyle/>
        <a:p>
          <a:r>
            <a:rPr lang="en-US" dirty="0"/>
            <a:t>At Rivendell, Relationships and Sex Education will be taught through the Christopher Winter Project (CWP) Scheme of Work, lessons will be taught by school teachers and, where appropriate, outside visitors and professionals;</a:t>
          </a:r>
        </a:p>
      </dgm:t>
    </dgm:pt>
    <dgm:pt modelId="{F26CE4D9-B511-4170-A04D-F0FCB2DA11CA}" type="parTrans" cxnId="{5CFD9582-0D80-49C9-93C0-A389732570FB}">
      <dgm:prSet/>
      <dgm:spPr/>
      <dgm:t>
        <a:bodyPr/>
        <a:lstStyle/>
        <a:p>
          <a:endParaRPr lang="en-US"/>
        </a:p>
      </dgm:t>
    </dgm:pt>
    <dgm:pt modelId="{45D03530-17CF-4D99-945E-7CEA7F05F126}" type="sibTrans" cxnId="{5CFD9582-0D80-49C9-93C0-A389732570FB}">
      <dgm:prSet/>
      <dgm:spPr/>
      <dgm:t>
        <a:bodyPr/>
        <a:lstStyle/>
        <a:p>
          <a:endParaRPr lang="en-US"/>
        </a:p>
      </dgm:t>
    </dgm:pt>
    <dgm:pt modelId="{3F5C18E2-D64A-41E6-B2A9-82204ECA3143}">
      <dgm:prSet/>
      <dgm:spPr/>
      <dgm:t>
        <a:bodyPr/>
        <a:lstStyle/>
        <a:p>
          <a:r>
            <a:rPr lang="en-US" dirty="0"/>
            <a:t>The Relationships and Sex Education and Health Education Statutory Guidance (2019) was used to develop the CWP Scheme of Work;</a:t>
          </a:r>
        </a:p>
      </dgm:t>
    </dgm:pt>
    <dgm:pt modelId="{E8C88C1C-672D-4BCB-994B-B56DA5DF7E1C}" type="parTrans" cxnId="{53B51731-7C54-4F8C-A7B3-D0D10BCDB3B7}">
      <dgm:prSet/>
      <dgm:spPr/>
      <dgm:t>
        <a:bodyPr/>
        <a:lstStyle/>
        <a:p>
          <a:endParaRPr lang="en-US"/>
        </a:p>
      </dgm:t>
    </dgm:pt>
    <dgm:pt modelId="{67ED7853-D2DE-474F-9191-BE18B7D741FF}" type="sibTrans" cxnId="{53B51731-7C54-4F8C-A7B3-D0D10BCDB3B7}">
      <dgm:prSet/>
      <dgm:spPr/>
      <dgm:t>
        <a:bodyPr/>
        <a:lstStyle/>
        <a:p>
          <a:endParaRPr lang="en-US"/>
        </a:p>
      </dgm:t>
    </dgm:pt>
    <dgm:pt modelId="{7EF3D386-D6F9-4E1D-A00F-779C7A2B6868}">
      <dgm:prSet/>
      <dgm:spPr/>
      <dgm:t>
        <a:bodyPr/>
        <a:lstStyle/>
        <a:p>
          <a:r>
            <a:rPr lang="en-US" dirty="0"/>
            <a:t>The Rivendell RSHE curriculum and content and outcomes are taught in the following identified curriculum strands:</a:t>
          </a:r>
          <a:br>
            <a:rPr lang="en-US" dirty="0"/>
          </a:br>
          <a:r>
            <a:rPr lang="en-US" dirty="0"/>
            <a:t>- Personal, Social and Health Education (PSHE)</a:t>
          </a:r>
          <a:br>
            <a:rPr lang="en-US" dirty="0"/>
          </a:br>
          <a:r>
            <a:rPr lang="en-US" dirty="0"/>
            <a:t>- Sex Education</a:t>
          </a:r>
          <a:br>
            <a:rPr lang="en-US" dirty="0"/>
          </a:br>
          <a:r>
            <a:rPr lang="en-US" dirty="0"/>
            <a:t>- Science Curriculum</a:t>
          </a:r>
        </a:p>
      </dgm:t>
    </dgm:pt>
    <dgm:pt modelId="{2E0A62E2-1A35-4640-BB0D-63A4851794CE}" type="parTrans" cxnId="{970C9DBF-F197-4438-A8A4-9BA27A3796C8}">
      <dgm:prSet/>
      <dgm:spPr/>
      <dgm:t>
        <a:bodyPr/>
        <a:lstStyle/>
        <a:p>
          <a:endParaRPr lang="en-US"/>
        </a:p>
      </dgm:t>
    </dgm:pt>
    <dgm:pt modelId="{15BF86D4-DA62-4CC0-A0FD-2CB7CDE83FC3}" type="sibTrans" cxnId="{970C9DBF-F197-4438-A8A4-9BA27A3796C8}">
      <dgm:prSet/>
      <dgm:spPr/>
      <dgm:t>
        <a:bodyPr/>
        <a:lstStyle/>
        <a:p>
          <a:endParaRPr lang="en-US"/>
        </a:p>
      </dgm:t>
    </dgm:pt>
    <dgm:pt modelId="{462C80EB-3D93-4F4C-9A31-972A96029A8C}" type="pres">
      <dgm:prSet presAssocID="{6ABDA444-A980-4193-8EB6-9B75A35FA155}" presName="linear" presStyleCnt="0">
        <dgm:presLayoutVars>
          <dgm:animLvl val="lvl"/>
          <dgm:resizeHandles val="exact"/>
        </dgm:presLayoutVars>
      </dgm:prSet>
      <dgm:spPr/>
    </dgm:pt>
    <dgm:pt modelId="{72667A55-5647-4B65-BD65-2ABD7BF56A7B}" type="pres">
      <dgm:prSet presAssocID="{4B23981A-C3E8-43F8-AC2C-F553B134571C}" presName="parentText" presStyleLbl="node1" presStyleIdx="0" presStyleCnt="3">
        <dgm:presLayoutVars>
          <dgm:chMax val="0"/>
          <dgm:bulletEnabled val="1"/>
        </dgm:presLayoutVars>
      </dgm:prSet>
      <dgm:spPr/>
    </dgm:pt>
    <dgm:pt modelId="{FBD9BDAC-B996-4B31-9F1C-180EEAE88F31}" type="pres">
      <dgm:prSet presAssocID="{45D03530-17CF-4D99-945E-7CEA7F05F126}" presName="spacer" presStyleCnt="0"/>
      <dgm:spPr/>
    </dgm:pt>
    <dgm:pt modelId="{B31FE60D-F156-48A1-8E62-24B45F7F51F1}" type="pres">
      <dgm:prSet presAssocID="{3F5C18E2-D64A-41E6-B2A9-82204ECA3143}" presName="parentText" presStyleLbl="node1" presStyleIdx="1" presStyleCnt="3">
        <dgm:presLayoutVars>
          <dgm:chMax val="0"/>
          <dgm:bulletEnabled val="1"/>
        </dgm:presLayoutVars>
      </dgm:prSet>
      <dgm:spPr/>
    </dgm:pt>
    <dgm:pt modelId="{F8E8509B-CF57-427B-9619-18C9E868C282}" type="pres">
      <dgm:prSet presAssocID="{67ED7853-D2DE-474F-9191-BE18B7D741FF}" presName="spacer" presStyleCnt="0"/>
      <dgm:spPr/>
    </dgm:pt>
    <dgm:pt modelId="{8125343B-A153-4983-98B2-732BBAA6C43F}" type="pres">
      <dgm:prSet presAssocID="{7EF3D386-D6F9-4E1D-A00F-779C7A2B6868}" presName="parentText" presStyleLbl="node1" presStyleIdx="2" presStyleCnt="3">
        <dgm:presLayoutVars>
          <dgm:chMax val="0"/>
          <dgm:bulletEnabled val="1"/>
        </dgm:presLayoutVars>
      </dgm:prSet>
      <dgm:spPr/>
    </dgm:pt>
  </dgm:ptLst>
  <dgm:cxnLst>
    <dgm:cxn modelId="{53B51731-7C54-4F8C-A7B3-D0D10BCDB3B7}" srcId="{6ABDA444-A980-4193-8EB6-9B75A35FA155}" destId="{3F5C18E2-D64A-41E6-B2A9-82204ECA3143}" srcOrd="1" destOrd="0" parTransId="{E8C88C1C-672D-4BCB-994B-B56DA5DF7E1C}" sibTransId="{67ED7853-D2DE-474F-9191-BE18B7D741FF}"/>
    <dgm:cxn modelId="{A2CA4C3A-A03B-400D-A0E2-ABA21D6EEB84}" type="presOf" srcId="{7EF3D386-D6F9-4E1D-A00F-779C7A2B6868}" destId="{8125343B-A153-4983-98B2-732BBAA6C43F}" srcOrd="0" destOrd="0" presId="urn:microsoft.com/office/officeart/2005/8/layout/vList2"/>
    <dgm:cxn modelId="{A299883F-7BA0-4132-B21F-B151FE6BB97A}" type="presOf" srcId="{4B23981A-C3E8-43F8-AC2C-F553B134571C}" destId="{72667A55-5647-4B65-BD65-2ABD7BF56A7B}" srcOrd="0" destOrd="0" presId="urn:microsoft.com/office/officeart/2005/8/layout/vList2"/>
    <dgm:cxn modelId="{7EA23F5E-7A05-4F08-AAD6-03629CE147C8}" type="presOf" srcId="{3F5C18E2-D64A-41E6-B2A9-82204ECA3143}" destId="{B31FE60D-F156-48A1-8E62-24B45F7F51F1}" srcOrd="0" destOrd="0" presId="urn:microsoft.com/office/officeart/2005/8/layout/vList2"/>
    <dgm:cxn modelId="{5CFD9582-0D80-49C9-93C0-A389732570FB}" srcId="{6ABDA444-A980-4193-8EB6-9B75A35FA155}" destId="{4B23981A-C3E8-43F8-AC2C-F553B134571C}" srcOrd="0" destOrd="0" parTransId="{F26CE4D9-B511-4170-A04D-F0FCB2DA11CA}" sibTransId="{45D03530-17CF-4D99-945E-7CEA7F05F126}"/>
    <dgm:cxn modelId="{970C9DBF-F197-4438-A8A4-9BA27A3796C8}" srcId="{6ABDA444-A980-4193-8EB6-9B75A35FA155}" destId="{7EF3D386-D6F9-4E1D-A00F-779C7A2B6868}" srcOrd="2" destOrd="0" parTransId="{2E0A62E2-1A35-4640-BB0D-63A4851794CE}" sibTransId="{15BF86D4-DA62-4CC0-A0FD-2CB7CDE83FC3}"/>
    <dgm:cxn modelId="{F0EE71F2-16D1-42C3-80F5-F7A7643AFE70}" type="presOf" srcId="{6ABDA444-A980-4193-8EB6-9B75A35FA155}" destId="{462C80EB-3D93-4F4C-9A31-972A96029A8C}" srcOrd="0" destOrd="0" presId="urn:microsoft.com/office/officeart/2005/8/layout/vList2"/>
    <dgm:cxn modelId="{765D7DB0-1FE8-4D32-9601-C8AD4FC2073D}" type="presParOf" srcId="{462C80EB-3D93-4F4C-9A31-972A96029A8C}" destId="{72667A55-5647-4B65-BD65-2ABD7BF56A7B}" srcOrd="0" destOrd="0" presId="urn:microsoft.com/office/officeart/2005/8/layout/vList2"/>
    <dgm:cxn modelId="{525A8CCB-F267-4FC7-8DA4-41D0C7E6C90E}" type="presParOf" srcId="{462C80EB-3D93-4F4C-9A31-972A96029A8C}" destId="{FBD9BDAC-B996-4B31-9F1C-180EEAE88F31}" srcOrd="1" destOrd="0" presId="urn:microsoft.com/office/officeart/2005/8/layout/vList2"/>
    <dgm:cxn modelId="{77F7A892-8602-43BE-A924-0CF834A7DADD}" type="presParOf" srcId="{462C80EB-3D93-4F4C-9A31-972A96029A8C}" destId="{B31FE60D-F156-48A1-8E62-24B45F7F51F1}" srcOrd="2" destOrd="0" presId="urn:microsoft.com/office/officeart/2005/8/layout/vList2"/>
    <dgm:cxn modelId="{BFB40A25-F478-420D-8D2F-223D51F6E786}" type="presParOf" srcId="{462C80EB-3D93-4F4C-9A31-972A96029A8C}" destId="{F8E8509B-CF57-427B-9619-18C9E868C282}" srcOrd="3" destOrd="0" presId="urn:microsoft.com/office/officeart/2005/8/layout/vList2"/>
    <dgm:cxn modelId="{02EF5420-6281-4CDC-A263-7171EB4D6A27}" type="presParOf" srcId="{462C80EB-3D93-4F4C-9A31-972A96029A8C}" destId="{8125343B-A153-4983-98B2-732BBAA6C43F}"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667A55-5647-4B65-BD65-2ABD7BF56A7B}">
      <dsp:nvSpPr>
        <dsp:cNvPr id="0" name=""/>
        <dsp:cNvSpPr/>
      </dsp:nvSpPr>
      <dsp:spPr>
        <a:xfrm>
          <a:off x="0" y="63149"/>
          <a:ext cx="5572125" cy="205627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At Rivendell, Relationships and Sex Education will be taught through the Christopher Winter Project (CWP) Scheme of Work, lessons will be taught by school teachers and, where appropriate, outside visitors and professionals;</a:t>
          </a:r>
        </a:p>
      </dsp:txBody>
      <dsp:txXfrm>
        <a:off x="100379" y="163528"/>
        <a:ext cx="5371367" cy="1855517"/>
      </dsp:txXfrm>
    </dsp:sp>
    <dsp:sp modelId="{B31FE60D-F156-48A1-8E62-24B45F7F51F1}">
      <dsp:nvSpPr>
        <dsp:cNvPr id="0" name=""/>
        <dsp:cNvSpPr/>
      </dsp:nvSpPr>
      <dsp:spPr>
        <a:xfrm>
          <a:off x="0" y="2177025"/>
          <a:ext cx="5572125" cy="2056275"/>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Relationships and Sex Education and Health Education Statutory Guidance (2019) was used to develop the CWP Scheme of Work;</a:t>
          </a:r>
        </a:p>
      </dsp:txBody>
      <dsp:txXfrm>
        <a:off x="100379" y="2277404"/>
        <a:ext cx="5371367" cy="1855517"/>
      </dsp:txXfrm>
    </dsp:sp>
    <dsp:sp modelId="{8125343B-A153-4983-98B2-732BBAA6C43F}">
      <dsp:nvSpPr>
        <dsp:cNvPr id="0" name=""/>
        <dsp:cNvSpPr/>
      </dsp:nvSpPr>
      <dsp:spPr>
        <a:xfrm>
          <a:off x="0" y="4290900"/>
          <a:ext cx="5572125" cy="2056275"/>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dirty="0"/>
            <a:t>The Rivendell RSHE curriculum and content and outcomes are taught in the following identified curriculum strands:</a:t>
          </a:r>
          <a:br>
            <a:rPr lang="en-US" sz="2000" kern="1200" dirty="0"/>
          </a:br>
          <a:r>
            <a:rPr lang="en-US" sz="2000" kern="1200" dirty="0"/>
            <a:t>- Personal, Social and Health Education (PSHE)</a:t>
          </a:r>
          <a:br>
            <a:rPr lang="en-US" sz="2000" kern="1200" dirty="0"/>
          </a:br>
          <a:r>
            <a:rPr lang="en-US" sz="2000" kern="1200" dirty="0"/>
            <a:t>- Sex Education</a:t>
          </a:r>
          <a:br>
            <a:rPr lang="en-US" sz="2000" kern="1200" dirty="0"/>
          </a:br>
          <a:r>
            <a:rPr lang="en-US" sz="2000" kern="1200" dirty="0"/>
            <a:t>- Science Curriculum</a:t>
          </a:r>
        </a:p>
      </dsp:txBody>
      <dsp:txXfrm>
        <a:off x="100379" y="4391279"/>
        <a:ext cx="5371367" cy="185551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56DCA-B288-478A-8EC5-A4F87D80BEF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E26B47C-C9E0-45D5-974A-8391513666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C666FB7-391C-42D2-A05D-09DD57769914}"/>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5" name="Footer Placeholder 4">
            <a:extLst>
              <a:ext uri="{FF2B5EF4-FFF2-40B4-BE49-F238E27FC236}">
                <a16:creationId xmlns:a16="http://schemas.microsoft.com/office/drawing/2014/main" id="{A79EFA61-7506-4B86-B36C-27DBF43ABE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41C280-FC9C-4631-8ABD-73C582EDD2C3}"/>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208484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743ED-D424-445C-9EA2-8CD5FFAD21E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3C2E1C-16AC-4AC7-A24A-B97EB345F72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4FCACF-E6BC-402C-85D4-AAE379133CBE}"/>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5" name="Footer Placeholder 4">
            <a:extLst>
              <a:ext uri="{FF2B5EF4-FFF2-40B4-BE49-F238E27FC236}">
                <a16:creationId xmlns:a16="http://schemas.microsoft.com/office/drawing/2014/main" id="{8D5450BA-CB94-411A-9D9C-9F3391A80A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9B80BC-0166-4DA3-BB41-554E93C3567B}"/>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3938124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D277-FC9C-4DBE-9688-FCE6B649262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A9A672E-6998-4F9D-A972-516A868BCC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63D79E3-AC10-4914-BB11-D6B5C97A3401}"/>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5" name="Footer Placeholder 4">
            <a:extLst>
              <a:ext uri="{FF2B5EF4-FFF2-40B4-BE49-F238E27FC236}">
                <a16:creationId xmlns:a16="http://schemas.microsoft.com/office/drawing/2014/main" id="{261ADAA4-F311-43E1-A3B9-87F2391681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6E9AB6-CE6E-4DD7-B1FE-8BE8010FBF6B}"/>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1649251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47387-28CB-4385-81C5-E52FC7D09E4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D28845-5E65-44E2-9EEC-B02D56D21F7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CEB24A0-93A6-43FB-934E-6898637E9F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AFF00CE-61BC-4768-8015-25CF2C26EA3E}"/>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6" name="Footer Placeholder 5">
            <a:extLst>
              <a:ext uri="{FF2B5EF4-FFF2-40B4-BE49-F238E27FC236}">
                <a16:creationId xmlns:a16="http://schemas.microsoft.com/office/drawing/2014/main" id="{26470BB1-C3C1-4BC5-8B5F-AA4C4A405C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8EDA4B-E82E-45EE-95B1-305A4C6CB6D1}"/>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241169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4FA645-B9DF-4782-B530-995FEC9E724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17B660-9133-4C84-8277-99DF5B1EAB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9D6AE85-7679-4710-89FA-847835F8A2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55F7D6-D5AB-4E7F-83B4-C7BE764431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4BD288-CDD1-436B-95BE-5D4B8C432F6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A74FCEE-B2EB-4D9B-BC16-7B264DC7B8C9}"/>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8" name="Footer Placeholder 7">
            <a:extLst>
              <a:ext uri="{FF2B5EF4-FFF2-40B4-BE49-F238E27FC236}">
                <a16:creationId xmlns:a16="http://schemas.microsoft.com/office/drawing/2014/main" id="{110E3314-0657-42B2-B720-153721FB6F5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797219-3CDD-4909-9E11-98F29D143B72}"/>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261724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1E7F8-7BA7-4A3F-876F-633337E79F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B460C42-9721-42FF-9C6F-97FB46350911}"/>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4" name="Footer Placeholder 3">
            <a:extLst>
              <a:ext uri="{FF2B5EF4-FFF2-40B4-BE49-F238E27FC236}">
                <a16:creationId xmlns:a16="http://schemas.microsoft.com/office/drawing/2014/main" id="{190B1EF9-7AD1-47E6-BBFC-419156A21A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A2433B2-6AA5-4D24-A3F5-A65AC7F070FB}"/>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32965402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05BA9AF-8A60-4528-9BF2-4DD8B3446D47}"/>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3" name="Footer Placeholder 2">
            <a:extLst>
              <a:ext uri="{FF2B5EF4-FFF2-40B4-BE49-F238E27FC236}">
                <a16:creationId xmlns:a16="http://schemas.microsoft.com/office/drawing/2014/main" id="{F5D58FE7-619D-4C7F-ABA0-81E32B7AE3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C3F418-FDF5-449D-AEB0-733332AECB2B}"/>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1518849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22126-8FC2-4840-958E-6F15A97540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2DF286-F2EB-4231-9573-652C98A7D5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D109848-67A7-42F0-98D2-44683D3408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AF4F52-E7AF-485C-A3D1-932BFCDE57EB}"/>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6" name="Footer Placeholder 5">
            <a:extLst>
              <a:ext uri="{FF2B5EF4-FFF2-40B4-BE49-F238E27FC236}">
                <a16:creationId xmlns:a16="http://schemas.microsoft.com/office/drawing/2014/main" id="{B2E2BD43-257E-4BD2-B19D-CA54F676F5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509B45-5987-4D72-853E-CDD6216EAE36}"/>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2344186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0EC06-A169-481F-970F-B2FB30A3D88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B42269B-4CC8-4EFC-83C7-606DA6E7FC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EE53CB9-C455-4E71-A9FB-9733577F31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931A0F-26D9-48FE-8428-D54A9F06A1ED}"/>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6" name="Footer Placeholder 5">
            <a:extLst>
              <a:ext uri="{FF2B5EF4-FFF2-40B4-BE49-F238E27FC236}">
                <a16:creationId xmlns:a16="http://schemas.microsoft.com/office/drawing/2014/main" id="{33CF4BF3-9A62-4CB5-A84C-16CC961EE2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95B96F-2884-47BE-B36F-C43FB0286C60}"/>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1977695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12155-580D-48AD-8703-4E78D0067E6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0302300-06C4-44FF-9B3B-22C80C40A13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FC4771-EFEE-42C5-BBB5-F73F0D76F02E}"/>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5" name="Footer Placeholder 4">
            <a:extLst>
              <a:ext uri="{FF2B5EF4-FFF2-40B4-BE49-F238E27FC236}">
                <a16:creationId xmlns:a16="http://schemas.microsoft.com/office/drawing/2014/main" id="{355FF781-ADF2-432C-A742-833932EF0B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9663F2-C22B-4283-B98E-97539A6D1ED0}"/>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2660599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74DC97D-74D0-44BD-8337-104B76F096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4D3CCA8-9A57-4821-AA06-ACA7F91661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E8F141-6B48-43A4-BAB6-8C808663E5D6}"/>
              </a:ext>
            </a:extLst>
          </p:cNvPr>
          <p:cNvSpPr>
            <a:spLocks noGrp="1"/>
          </p:cNvSpPr>
          <p:nvPr>
            <p:ph type="dt" sz="half" idx="10"/>
          </p:nvPr>
        </p:nvSpPr>
        <p:spPr/>
        <p:txBody>
          <a:bodyPr/>
          <a:lstStyle/>
          <a:p>
            <a:fld id="{7D18BA23-5626-4AF4-B924-A2E6E33A09D1}" type="datetimeFigureOut">
              <a:rPr lang="en-GB" smtClean="0"/>
              <a:t>08/01/2025</a:t>
            </a:fld>
            <a:endParaRPr lang="en-GB"/>
          </a:p>
        </p:txBody>
      </p:sp>
      <p:sp>
        <p:nvSpPr>
          <p:cNvPr id="5" name="Footer Placeholder 4">
            <a:extLst>
              <a:ext uri="{FF2B5EF4-FFF2-40B4-BE49-F238E27FC236}">
                <a16:creationId xmlns:a16="http://schemas.microsoft.com/office/drawing/2014/main" id="{BF750CCB-B7AE-409B-B0EB-24DA2E80A6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0C1EE6-FBC4-40F2-9D5F-CCD138CFB2FB}"/>
              </a:ext>
            </a:extLst>
          </p:cNvPr>
          <p:cNvSpPr>
            <a:spLocks noGrp="1"/>
          </p:cNvSpPr>
          <p:nvPr>
            <p:ph type="sldNum" sz="quarter" idx="12"/>
          </p:nvPr>
        </p:nvSpPr>
        <p:spPr/>
        <p:txBody>
          <a:bodyPr/>
          <a:lstStyle/>
          <a:p>
            <a:fld id="{42A3BE09-8EA4-4C81-85AC-E5EE35C10A4A}" type="slidenum">
              <a:rPr lang="en-GB" smtClean="0"/>
              <a:t>‹#›</a:t>
            </a:fld>
            <a:endParaRPr lang="en-GB"/>
          </a:p>
        </p:txBody>
      </p:sp>
    </p:spTree>
    <p:extLst>
      <p:ext uri="{BB962C8B-B14F-4D97-AF65-F5344CB8AC3E}">
        <p14:creationId xmlns:p14="http://schemas.microsoft.com/office/powerpoint/2010/main" val="7707376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643CC9-8FA7-45E6-BB49-6CADFDD4B9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C8EBE6-C0DD-4AC1-A8C2-6B186900B2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0B7F22-9E93-431B-96F8-FBF7B770852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18BA23-5626-4AF4-B924-A2E6E33A09D1}" type="datetimeFigureOut">
              <a:rPr lang="en-GB" smtClean="0"/>
              <a:t>08/01/2025</a:t>
            </a:fld>
            <a:endParaRPr lang="en-GB"/>
          </a:p>
        </p:txBody>
      </p:sp>
      <p:sp>
        <p:nvSpPr>
          <p:cNvPr id="5" name="Footer Placeholder 4">
            <a:extLst>
              <a:ext uri="{FF2B5EF4-FFF2-40B4-BE49-F238E27FC236}">
                <a16:creationId xmlns:a16="http://schemas.microsoft.com/office/drawing/2014/main" id="{79383945-88D9-4AC5-8BF9-A26DCA758CB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AD6D537-4AFD-4198-A21E-3B50DAC6FD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A3BE09-8EA4-4C81-85AC-E5EE35C10A4A}" type="slidenum">
              <a:rPr lang="en-GB" smtClean="0"/>
              <a:t>‹#›</a:t>
            </a:fld>
            <a:endParaRPr lang="en-GB"/>
          </a:p>
        </p:txBody>
      </p:sp>
    </p:spTree>
    <p:extLst>
      <p:ext uri="{BB962C8B-B14F-4D97-AF65-F5344CB8AC3E}">
        <p14:creationId xmlns:p14="http://schemas.microsoft.com/office/powerpoint/2010/main" val="500832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915D7-5EC5-4D22-83B6-CE4023C5777F}"/>
              </a:ext>
            </a:extLst>
          </p:cNvPr>
          <p:cNvSpPr>
            <a:spLocks noGrp="1"/>
          </p:cNvSpPr>
          <p:nvPr>
            <p:ph type="ctrTitle"/>
          </p:nvPr>
        </p:nvSpPr>
        <p:spPr>
          <a:xfrm>
            <a:off x="1364202" y="409930"/>
            <a:ext cx="9144000" cy="1190271"/>
          </a:xfrm>
        </p:spPr>
        <p:txBody>
          <a:bodyPr>
            <a:normAutofit/>
          </a:bodyPr>
          <a:lstStyle/>
          <a:p>
            <a:r>
              <a:rPr lang="en-US" sz="8000" b="1" u="sng" dirty="0"/>
              <a:t>Parent Consultation</a:t>
            </a:r>
            <a:endParaRPr lang="en-GB" sz="8000" b="1" u="sng" dirty="0"/>
          </a:p>
        </p:txBody>
      </p:sp>
      <p:sp>
        <p:nvSpPr>
          <p:cNvPr id="3" name="Subtitle 2">
            <a:extLst>
              <a:ext uri="{FF2B5EF4-FFF2-40B4-BE49-F238E27FC236}">
                <a16:creationId xmlns:a16="http://schemas.microsoft.com/office/drawing/2014/main" id="{717CFFEB-584F-4E72-9C61-1BA09553A6C5}"/>
              </a:ext>
            </a:extLst>
          </p:cNvPr>
          <p:cNvSpPr>
            <a:spLocks noGrp="1"/>
          </p:cNvSpPr>
          <p:nvPr>
            <p:ph type="subTitle" idx="1"/>
          </p:nvPr>
        </p:nvSpPr>
        <p:spPr>
          <a:xfrm>
            <a:off x="1239914" y="1600201"/>
            <a:ext cx="9144000" cy="712433"/>
          </a:xfrm>
        </p:spPr>
        <p:txBody>
          <a:bodyPr>
            <a:normAutofit/>
          </a:bodyPr>
          <a:lstStyle/>
          <a:p>
            <a:r>
              <a:rPr lang="en-US" sz="3200" b="1" u="sng" dirty="0">
                <a:solidFill>
                  <a:srgbClr val="00B050"/>
                </a:solidFill>
              </a:rPr>
              <a:t>Relationships, Sex and Health Education</a:t>
            </a:r>
            <a:endParaRPr lang="en-GB" sz="3200" b="1" u="sng" dirty="0">
              <a:solidFill>
                <a:srgbClr val="00B050"/>
              </a:solidFill>
            </a:endParaRPr>
          </a:p>
        </p:txBody>
      </p:sp>
      <p:pic>
        <p:nvPicPr>
          <p:cNvPr id="5" name="Picture 4">
            <a:extLst>
              <a:ext uri="{FF2B5EF4-FFF2-40B4-BE49-F238E27FC236}">
                <a16:creationId xmlns:a16="http://schemas.microsoft.com/office/drawing/2014/main" id="{0D437AC2-B6D9-4CB8-A1C4-1FEE4F827AC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53604" y="2311411"/>
            <a:ext cx="3696216" cy="3787638"/>
          </a:xfrm>
          <a:prstGeom prst="rect">
            <a:avLst/>
          </a:prstGeom>
        </p:spPr>
      </p:pic>
      <p:pic>
        <p:nvPicPr>
          <p:cNvPr id="7" name="Picture 6" descr="A picture containing logo&#10;&#10;Description automatically generated">
            <a:extLst>
              <a:ext uri="{FF2B5EF4-FFF2-40B4-BE49-F238E27FC236}">
                <a16:creationId xmlns:a16="http://schemas.microsoft.com/office/drawing/2014/main" id="{39162B9D-4890-4E6D-8726-B11B72C42F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9012" y="2545702"/>
            <a:ext cx="3986213" cy="3779137"/>
          </a:xfrm>
          <a:prstGeom prst="rect">
            <a:avLst/>
          </a:prstGeom>
        </p:spPr>
      </p:pic>
      <p:sp>
        <p:nvSpPr>
          <p:cNvPr id="8" name="TextBox 7">
            <a:extLst>
              <a:ext uri="{FF2B5EF4-FFF2-40B4-BE49-F238E27FC236}">
                <a16:creationId xmlns:a16="http://schemas.microsoft.com/office/drawing/2014/main" id="{3DB8E86B-D855-455A-809F-1D0C96CC9824}"/>
              </a:ext>
            </a:extLst>
          </p:cNvPr>
          <p:cNvSpPr txBox="1"/>
          <p:nvPr/>
        </p:nvSpPr>
        <p:spPr>
          <a:xfrm>
            <a:off x="4449820" y="2911776"/>
            <a:ext cx="2543175" cy="3046988"/>
          </a:xfrm>
          <a:prstGeom prst="rect">
            <a:avLst/>
          </a:prstGeom>
          <a:noFill/>
        </p:spPr>
        <p:txBody>
          <a:bodyPr wrap="square" rtlCol="0">
            <a:spAutoFit/>
          </a:bodyPr>
          <a:lstStyle/>
          <a:p>
            <a:pPr algn="ctr"/>
            <a:r>
              <a:rPr lang="en-US" sz="2400" dirty="0"/>
              <a:t>RSHE – an integral part of our Rivendell Personal Development </a:t>
            </a:r>
            <a:r>
              <a:rPr lang="en-US" sz="2400" dirty="0" err="1"/>
              <a:t>Programme</a:t>
            </a:r>
            <a:r>
              <a:rPr lang="en-US" sz="2400" dirty="0"/>
              <a:t>!</a:t>
            </a:r>
          </a:p>
          <a:p>
            <a:pPr algn="ctr"/>
            <a:endParaRPr lang="en-US" sz="2400" dirty="0">
              <a:solidFill>
                <a:srgbClr val="0070C0"/>
              </a:solidFill>
            </a:endParaRPr>
          </a:p>
          <a:p>
            <a:pPr algn="ctr"/>
            <a:r>
              <a:rPr lang="en-US" sz="2400" dirty="0">
                <a:solidFill>
                  <a:srgbClr val="00B050"/>
                </a:solidFill>
              </a:rPr>
              <a:t>Education for </a:t>
            </a:r>
            <a:r>
              <a:rPr lang="en-US" sz="2400" b="1" dirty="0">
                <a:solidFill>
                  <a:srgbClr val="00B050"/>
                </a:solidFill>
              </a:rPr>
              <a:t>now</a:t>
            </a:r>
            <a:r>
              <a:rPr lang="en-US" sz="2400" dirty="0">
                <a:solidFill>
                  <a:srgbClr val="00B050"/>
                </a:solidFill>
              </a:rPr>
              <a:t>, </a:t>
            </a:r>
            <a:r>
              <a:rPr lang="en-US" sz="2400" b="1" dirty="0">
                <a:solidFill>
                  <a:srgbClr val="00B050"/>
                </a:solidFill>
              </a:rPr>
              <a:t>next</a:t>
            </a:r>
            <a:r>
              <a:rPr lang="en-US" sz="2400" dirty="0">
                <a:solidFill>
                  <a:srgbClr val="00B050"/>
                </a:solidFill>
              </a:rPr>
              <a:t> and </a:t>
            </a:r>
            <a:r>
              <a:rPr lang="en-US" sz="2400" b="1" dirty="0">
                <a:solidFill>
                  <a:srgbClr val="00B050"/>
                </a:solidFill>
              </a:rPr>
              <a:t>beyond</a:t>
            </a:r>
            <a:r>
              <a:rPr lang="en-US" sz="2400" dirty="0">
                <a:solidFill>
                  <a:srgbClr val="00B050"/>
                </a:solidFill>
              </a:rPr>
              <a:t>!</a:t>
            </a:r>
            <a:endParaRPr lang="en-GB" sz="2400" dirty="0">
              <a:solidFill>
                <a:srgbClr val="00B050"/>
              </a:solidFill>
            </a:endParaRPr>
          </a:p>
        </p:txBody>
      </p:sp>
    </p:spTree>
    <p:extLst>
      <p:ext uri="{BB962C8B-B14F-4D97-AF65-F5344CB8AC3E}">
        <p14:creationId xmlns:p14="http://schemas.microsoft.com/office/powerpoint/2010/main" val="23739539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94EF6-75CF-4BA3-934F-E31A73BC386A}"/>
              </a:ext>
            </a:extLst>
          </p:cNvPr>
          <p:cNvSpPr>
            <a:spLocks noGrp="1"/>
          </p:cNvSpPr>
          <p:nvPr>
            <p:ph type="title"/>
          </p:nvPr>
        </p:nvSpPr>
        <p:spPr/>
        <p:txBody>
          <a:bodyPr/>
          <a:lstStyle/>
          <a:p>
            <a:pPr algn="ctr"/>
            <a:r>
              <a:rPr lang="en-US" u="sng" dirty="0"/>
              <a:t>Jargon Buster</a:t>
            </a:r>
            <a:endParaRPr lang="en-GB" u="sng" dirty="0"/>
          </a:p>
        </p:txBody>
      </p:sp>
      <p:sp>
        <p:nvSpPr>
          <p:cNvPr id="3" name="Content Placeholder 2">
            <a:extLst>
              <a:ext uri="{FF2B5EF4-FFF2-40B4-BE49-F238E27FC236}">
                <a16:creationId xmlns:a16="http://schemas.microsoft.com/office/drawing/2014/main" id="{302DC289-EFA3-4BBE-94CF-9A255BA60139}"/>
              </a:ext>
            </a:extLst>
          </p:cNvPr>
          <p:cNvSpPr>
            <a:spLocks noGrp="1"/>
          </p:cNvSpPr>
          <p:nvPr>
            <p:ph idx="1"/>
          </p:nvPr>
        </p:nvSpPr>
        <p:spPr/>
        <p:txBody>
          <a:bodyPr/>
          <a:lstStyle/>
          <a:p>
            <a:pPr marL="0" indent="0">
              <a:buNone/>
            </a:pPr>
            <a:r>
              <a:rPr lang="en-US" dirty="0"/>
              <a:t>Through out this Parents Guide, I will be using some terminology to talk about the areas that children will learn when they are in school with us.  I have added the terms below with the explanation of what they mean.</a:t>
            </a:r>
          </a:p>
          <a:p>
            <a:endParaRPr lang="en-US" dirty="0"/>
          </a:p>
          <a:p>
            <a:r>
              <a:rPr lang="en-US" dirty="0"/>
              <a:t>PSHE – Personal, Social and Health Education</a:t>
            </a:r>
          </a:p>
          <a:p>
            <a:r>
              <a:rPr lang="en-US" dirty="0"/>
              <a:t>RSHE – Relationships, Sex and Health Education</a:t>
            </a:r>
          </a:p>
          <a:p>
            <a:r>
              <a:rPr lang="en-US" dirty="0"/>
              <a:t>SMSC – Spiritual, Moral, Social and Cultural</a:t>
            </a:r>
            <a:endParaRPr lang="en-GB" dirty="0"/>
          </a:p>
        </p:txBody>
      </p:sp>
    </p:spTree>
    <p:extLst>
      <p:ext uri="{BB962C8B-B14F-4D97-AF65-F5344CB8AC3E}">
        <p14:creationId xmlns:p14="http://schemas.microsoft.com/office/powerpoint/2010/main" val="3165872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FF9E6AA-4B22-418B-B81A-C12C709F473F}"/>
              </a:ext>
            </a:extLst>
          </p:cNvPr>
          <p:cNvSpPr txBox="1"/>
          <p:nvPr/>
        </p:nvSpPr>
        <p:spPr>
          <a:xfrm>
            <a:off x="762001" y="803325"/>
            <a:ext cx="5314536"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u="sng" dirty="0">
                <a:latin typeface="+mj-lt"/>
                <a:ea typeface="+mj-ea"/>
                <a:cs typeface="+mj-cs"/>
              </a:rPr>
              <a:t>Our Rivendell RSHE Curriculum Aims</a:t>
            </a:r>
          </a:p>
        </p:txBody>
      </p:sp>
      <p:sp>
        <p:nvSpPr>
          <p:cNvPr id="3" name="Content Placeholder 2">
            <a:extLst>
              <a:ext uri="{FF2B5EF4-FFF2-40B4-BE49-F238E27FC236}">
                <a16:creationId xmlns:a16="http://schemas.microsoft.com/office/drawing/2014/main" id="{586C3A56-5FE3-4AF7-9FFB-15F8100F7443}"/>
              </a:ext>
            </a:extLst>
          </p:cNvPr>
          <p:cNvSpPr>
            <a:spLocks noGrp="1"/>
          </p:cNvSpPr>
          <p:nvPr>
            <p:ph idx="1"/>
          </p:nvPr>
        </p:nvSpPr>
        <p:spPr>
          <a:xfrm>
            <a:off x="762000" y="2279018"/>
            <a:ext cx="5314543" cy="4312282"/>
          </a:xfrm>
        </p:spPr>
        <p:txBody>
          <a:bodyPr vert="horz" lIns="91440" tIns="45720" rIns="91440" bIns="45720" rtlCol="0" anchor="t">
            <a:normAutofit/>
          </a:bodyPr>
          <a:lstStyle/>
          <a:p>
            <a:r>
              <a:rPr lang="en-US" sz="1400" dirty="0">
                <a:effectLst/>
              </a:rPr>
              <a:t>At </a:t>
            </a:r>
            <a:r>
              <a:rPr lang="en-US" sz="1400" dirty="0"/>
              <a:t>Rivendell Flying High</a:t>
            </a:r>
            <a:r>
              <a:rPr lang="en-US" sz="1400" dirty="0">
                <a:effectLst/>
              </a:rPr>
              <a:t>, we know the experiences a child has during the formative years of their life has such an impact on the kind of person they will develop into and become in the future.  Such a lot of this important time is spent in school so it is essential that we work in partnership with parents so that we can make a positive difference and create a strong foundation that can be built upon as children continue to grow, develop and flourish. </a:t>
            </a:r>
          </a:p>
          <a:p>
            <a:r>
              <a:rPr lang="en-US" sz="1400" dirty="0">
                <a:effectLst/>
              </a:rPr>
              <a:t>The aim for our RSHE curriculum is to help our children to build healthy and positive relationships in an age-appropriate way.  An important part of RSHE at </a:t>
            </a:r>
            <a:r>
              <a:rPr lang="en-US" sz="1400" dirty="0"/>
              <a:t>Rivendell</a:t>
            </a:r>
            <a:r>
              <a:rPr lang="en-US" sz="1400" dirty="0">
                <a:effectLst/>
              </a:rPr>
              <a:t> is the ability to discuss and debate issues with clarity, and listen to people’s points of view, whilst understanding that you do not have to agree with them but recognise their point of view. </a:t>
            </a:r>
            <a:endParaRPr lang="en-US" sz="1400" dirty="0"/>
          </a:p>
          <a:p>
            <a:r>
              <a:rPr lang="en-US" sz="1400" dirty="0">
                <a:effectLst/>
              </a:rPr>
              <a:t>The overall objectives of the RSHE curriculum are concerned about raising awareness of attitudes and values, developing personal and social skills and promoting knowledge and understanding.  RSHE will look at aspects of diversity in an inclusive and </a:t>
            </a:r>
            <a:r>
              <a:rPr lang="en-US" sz="1400" dirty="0" err="1">
                <a:effectLst/>
              </a:rPr>
              <a:t>non-judgemental</a:t>
            </a:r>
            <a:r>
              <a:rPr lang="en-US" sz="1400" dirty="0">
                <a:effectLst/>
              </a:rPr>
              <a:t> way.  At </a:t>
            </a:r>
            <a:r>
              <a:rPr lang="en-US" sz="1400" dirty="0"/>
              <a:t>Rivendell</a:t>
            </a:r>
            <a:r>
              <a:rPr lang="en-US" sz="1400" dirty="0">
                <a:effectLst/>
              </a:rPr>
              <a:t>, we whole-heartedly support the philosophy of RSHE and ensure that it is an integral part of our curriculum.</a:t>
            </a:r>
          </a:p>
          <a:p>
            <a:endParaRPr lang="en-US" sz="1100" dirty="0"/>
          </a:p>
        </p:txBody>
      </p:sp>
      <p:sp>
        <p:nvSpPr>
          <p:cNvPr id="11" name="Freeform: Shape 1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shape&#10;&#10;Description automatically generated">
            <a:extLst>
              <a:ext uri="{FF2B5EF4-FFF2-40B4-BE49-F238E27FC236}">
                <a16:creationId xmlns:a16="http://schemas.microsoft.com/office/drawing/2014/main" id="{6759D53D-5311-491F-AB38-73F175C9D45E}"/>
              </a:ext>
            </a:extLst>
          </p:cNvPr>
          <p:cNvPicPr>
            <a:picLocks noChangeAspect="1"/>
          </p:cNvPicPr>
          <p:nvPr/>
        </p:nvPicPr>
        <p:blipFill rotWithShape="1">
          <a:blip r:embed="rId2">
            <a:extLst>
              <a:ext uri="{28A0092B-C50C-407E-A947-70E740481C1C}">
                <a14:useLocalDpi xmlns:a14="http://schemas.microsoft.com/office/drawing/2010/main" val="0"/>
              </a:ext>
            </a:extLst>
          </a:blip>
          <a:srcRect l="16532" r="15348"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565922844"/>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30146-EC3F-48A3-B6AF-F340E1E9C405}"/>
              </a:ext>
            </a:extLst>
          </p:cNvPr>
          <p:cNvSpPr>
            <a:spLocks noGrp="1"/>
          </p:cNvSpPr>
          <p:nvPr>
            <p:ph type="title"/>
          </p:nvPr>
        </p:nvSpPr>
        <p:spPr>
          <a:xfrm>
            <a:off x="6289158" y="803325"/>
            <a:ext cx="5259707" cy="1325563"/>
          </a:xfrm>
        </p:spPr>
        <p:txBody>
          <a:bodyPr>
            <a:normAutofit/>
          </a:bodyPr>
          <a:lstStyle/>
          <a:p>
            <a:r>
              <a:rPr lang="en-US" b="1" u="sng" dirty="0"/>
              <a:t>Why do we teach our children RSHE?</a:t>
            </a:r>
            <a:endParaRPr lang="en-GB" b="1" u="sng" dirty="0"/>
          </a:p>
        </p:txBody>
      </p:sp>
      <p:sp>
        <p:nvSpPr>
          <p:cNvPr id="14" name="Freeform: Shape 13">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9" name="Picture 8" descr="A group of people smiling&#10;&#10;Description automatically generated with medium confidence">
            <a:extLst>
              <a:ext uri="{FF2B5EF4-FFF2-40B4-BE49-F238E27FC236}">
                <a16:creationId xmlns:a16="http://schemas.microsoft.com/office/drawing/2014/main" id="{6245FE0F-455F-4802-9FAD-B6440A77DD48}"/>
              </a:ext>
            </a:extLst>
          </p:cNvPr>
          <p:cNvPicPr>
            <a:picLocks noChangeAspect="1"/>
          </p:cNvPicPr>
          <p:nvPr/>
        </p:nvPicPr>
        <p:blipFill rotWithShape="1">
          <a:blip r:embed="rId2">
            <a:extLst>
              <a:ext uri="{28A0092B-C50C-407E-A947-70E740481C1C}">
                <a14:useLocalDpi xmlns:a14="http://schemas.microsoft.com/office/drawing/2010/main" val="0"/>
              </a:ext>
            </a:extLst>
          </a:blip>
          <a:srcRect l="6446" r="2768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AD121EF2-3047-4D1B-9408-00E39F1D87EF}"/>
              </a:ext>
            </a:extLst>
          </p:cNvPr>
          <p:cNvSpPr>
            <a:spLocks noGrp="1"/>
          </p:cNvSpPr>
          <p:nvPr>
            <p:ph idx="1"/>
          </p:nvPr>
        </p:nvSpPr>
        <p:spPr>
          <a:xfrm>
            <a:off x="5685151" y="2279017"/>
            <a:ext cx="5863721" cy="4283707"/>
          </a:xfrm>
        </p:spPr>
        <p:txBody>
          <a:bodyPr anchor="t">
            <a:normAutofit/>
          </a:bodyPr>
          <a:lstStyle/>
          <a:p>
            <a:r>
              <a:rPr lang="en-US" sz="1800" dirty="0"/>
              <a:t>Children and young people are growing up in an increasingly complex world and a large part of their life is online;</a:t>
            </a:r>
          </a:p>
          <a:p>
            <a:r>
              <a:rPr lang="en-US" sz="1800" dirty="0"/>
              <a:t>This presents many positive and exciting opportunities but also many risks and challenges;</a:t>
            </a:r>
          </a:p>
          <a:p>
            <a:r>
              <a:rPr lang="en-US" sz="1800" dirty="0"/>
              <a:t>In this ever-changing environment, children need to be taught about how to stay safe and healthy, and manage their academic, personal and social lives in a positive way;</a:t>
            </a:r>
          </a:p>
          <a:p>
            <a:r>
              <a:rPr lang="en-US" sz="1800" dirty="0"/>
              <a:t>The Children and Social Work Act 2017 introduced a new legislation on Relationship Education, Relationships and Sex Education and Health Education in School;</a:t>
            </a:r>
          </a:p>
          <a:p>
            <a:r>
              <a:rPr lang="en-US" sz="1800" dirty="0"/>
              <a:t>Safeguarding children is at the heart of everything we do at Rivendell and this includes our Relationships and Sex Education.</a:t>
            </a:r>
            <a:endParaRPr lang="en-GB" sz="1800" dirty="0"/>
          </a:p>
        </p:txBody>
      </p:sp>
    </p:spTree>
    <p:extLst>
      <p:ext uri="{BB962C8B-B14F-4D97-AF65-F5344CB8AC3E}">
        <p14:creationId xmlns:p14="http://schemas.microsoft.com/office/powerpoint/2010/main" val="1492500505"/>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9B1E5-AEBC-49DA-B9F6-E892E6BE27F4}"/>
              </a:ext>
            </a:extLst>
          </p:cNvPr>
          <p:cNvSpPr>
            <a:spLocks noGrp="1"/>
          </p:cNvSpPr>
          <p:nvPr>
            <p:ph type="title"/>
          </p:nvPr>
        </p:nvSpPr>
        <p:spPr>
          <a:xfrm>
            <a:off x="336980" y="276225"/>
            <a:ext cx="3616856" cy="4376572"/>
          </a:xfrm>
        </p:spPr>
        <p:txBody>
          <a:bodyPr anchor="ctr">
            <a:normAutofit/>
          </a:bodyPr>
          <a:lstStyle/>
          <a:p>
            <a:r>
              <a:rPr lang="en-US" sz="4800" b="1" dirty="0"/>
              <a:t>Why is Relationships and Sex Education in Schools Important?</a:t>
            </a:r>
            <a:endParaRPr lang="en-GB" sz="4800" b="1" dirty="0"/>
          </a:p>
        </p:txBody>
      </p:sp>
      <p:sp>
        <p:nvSpPr>
          <p:cNvPr id="8" name="Freeform: Shape 7">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7636" y="0"/>
            <a:ext cx="7281316"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89558" y="0"/>
            <a:ext cx="6999394"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8869EBA-C7B4-48A9-9357-639F664ABE8A}"/>
              </a:ext>
            </a:extLst>
          </p:cNvPr>
          <p:cNvSpPr>
            <a:spLocks noGrp="1"/>
          </p:cNvSpPr>
          <p:nvPr>
            <p:ph idx="1"/>
          </p:nvPr>
        </p:nvSpPr>
        <p:spPr>
          <a:xfrm>
            <a:off x="5876925" y="276225"/>
            <a:ext cx="5997134" cy="6438899"/>
          </a:xfrm>
        </p:spPr>
        <p:txBody>
          <a:bodyPr anchor="ctr">
            <a:normAutofit/>
          </a:bodyPr>
          <a:lstStyle/>
          <a:p>
            <a:pPr algn="l"/>
            <a:r>
              <a:rPr lang="en-US" sz="1600" b="0" i="0" u="none" strike="noStrike" dirty="0">
                <a:solidFill>
                  <a:srgbClr val="333333"/>
                </a:solidFill>
                <a:effectLst/>
                <a:latin typeface="Century Gothic" panose="020B0502020202020204" pitchFamily="34" charset="0"/>
              </a:rPr>
              <a:t>High quality RSHE ensures children and young people are equipped with the knowledge, understanding, skills and confidence to cope with the many pressures and challenges of modern society. Learning about friendships and family in RSHE are the building blocks to help children to understand themselves and others. Knowledge alone is not enough. </a:t>
            </a:r>
          </a:p>
          <a:p>
            <a:pPr algn="l"/>
            <a:r>
              <a:rPr lang="en-US" sz="1600" b="0" i="0" u="none" strike="noStrike" dirty="0">
                <a:solidFill>
                  <a:srgbClr val="333333"/>
                </a:solidFill>
                <a:effectLst/>
                <a:latin typeface="Century Gothic" panose="020B0502020202020204" pitchFamily="34" charset="0"/>
              </a:rPr>
              <a:t>RSHE makes an important contribution to health and wellbeing by supporting children and young people's ability to learn, achieve and flourish.</a:t>
            </a:r>
          </a:p>
          <a:p>
            <a:pPr algn="l"/>
            <a:r>
              <a:rPr lang="en-US" sz="1600" dirty="0">
                <a:solidFill>
                  <a:srgbClr val="333333"/>
                </a:solidFill>
                <a:latin typeface="Century Gothic" panose="020B0502020202020204" pitchFamily="34" charset="0"/>
              </a:rPr>
              <a:t>Schools maintain a statutory duty under the Children Act 2004 to promote their students’ well-being and, under the Children Act 2002 to prepare children and young people for the challenges, opportunities and responsibilities of adult life.</a:t>
            </a:r>
          </a:p>
          <a:p>
            <a:pPr algn="l"/>
            <a:r>
              <a:rPr lang="en-US" sz="1600" b="0" i="0" u="none" strike="noStrike" dirty="0">
                <a:solidFill>
                  <a:srgbClr val="333333"/>
                </a:solidFill>
                <a:effectLst/>
                <a:latin typeface="Century Gothic" panose="020B0502020202020204" pitchFamily="34" charset="0"/>
              </a:rPr>
              <a:t>Technology is evolving at a rapid pace.  The need to protect our children and young people form inappropriate online content, cyber bullying and exploitation is a growing concern.  A comprehensi</a:t>
            </a:r>
            <a:r>
              <a:rPr lang="en-US" sz="1600" dirty="0">
                <a:solidFill>
                  <a:srgbClr val="333333"/>
                </a:solidFill>
                <a:latin typeface="Century Gothic" panose="020B0502020202020204" pitchFamily="34" charset="0"/>
              </a:rPr>
              <a:t>ve RSHE </a:t>
            </a:r>
            <a:r>
              <a:rPr lang="en-US" sz="1600" dirty="0" err="1">
                <a:solidFill>
                  <a:srgbClr val="333333"/>
                </a:solidFill>
                <a:latin typeface="Century Gothic" panose="020B0502020202020204" pitchFamily="34" charset="0"/>
              </a:rPr>
              <a:t>programme</a:t>
            </a:r>
            <a:r>
              <a:rPr lang="en-US" sz="1600" dirty="0">
                <a:solidFill>
                  <a:srgbClr val="333333"/>
                </a:solidFill>
                <a:latin typeface="Century Gothic" panose="020B0502020202020204" pitchFamily="34" charset="0"/>
              </a:rPr>
              <a:t> can support in addressing these issues.</a:t>
            </a:r>
            <a:endParaRPr lang="en-US" sz="1600" b="0" i="0" u="none" strike="noStrike" dirty="0">
              <a:solidFill>
                <a:srgbClr val="333333"/>
              </a:solidFill>
              <a:effectLst/>
              <a:latin typeface="Century Gothic" panose="020B0502020202020204" pitchFamily="34" charset="0"/>
            </a:endParaRPr>
          </a:p>
          <a:p>
            <a:pPr marL="0" indent="0">
              <a:buNone/>
            </a:pPr>
            <a:endParaRPr lang="en-GB" sz="2200" dirty="0">
              <a:solidFill>
                <a:schemeClr val="bg1"/>
              </a:solidFill>
            </a:endParaRPr>
          </a:p>
        </p:txBody>
      </p:sp>
      <p:pic>
        <p:nvPicPr>
          <p:cNvPr id="5" name="Picture 4" descr="Text&#10;&#10;Description automatically generated">
            <a:extLst>
              <a:ext uri="{FF2B5EF4-FFF2-40B4-BE49-F238E27FC236}">
                <a16:creationId xmlns:a16="http://schemas.microsoft.com/office/drawing/2014/main" id="{D90A3C63-2B01-4FAF-987F-F605642B9E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123" y="4652797"/>
            <a:ext cx="2295620" cy="1838325"/>
          </a:xfrm>
          <a:prstGeom prst="rect">
            <a:avLst/>
          </a:prstGeom>
        </p:spPr>
      </p:pic>
    </p:spTree>
    <p:extLst>
      <p:ext uri="{BB962C8B-B14F-4D97-AF65-F5344CB8AC3E}">
        <p14:creationId xmlns:p14="http://schemas.microsoft.com/office/powerpoint/2010/main" val="784461111"/>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26282-D448-40C9-AD70-762605FDF544}"/>
              </a:ext>
            </a:extLst>
          </p:cNvPr>
          <p:cNvSpPr>
            <a:spLocks noGrp="1"/>
          </p:cNvSpPr>
          <p:nvPr>
            <p:ph type="title"/>
          </p:nvPr>
        </p:nvSpPr>
        <p:spPr>
          <a:xfrm>
            <a:off x="7347413" y="79926"/>
            <a:ext cx="4317813" cy="1834599"/>
          </a:xfrm>
        </p:spPr>
        <p:txBody>
          <a:bodyPr vert="horz" lIns="91440" tIns="45720" rIns="91440" bIns="45720" rtlCol="0" anchor="b">
            <a:normAutofit fontScale="90000"/>
          </a:bodyPr>
          <a:lstStyle/>
          <a:p>
            <a:pPr algn="ctr"/>
            <a:r>
              <a:rPr lang="en-US" b="1" u="sng" dirty="0"/>
              <a:t>Relationship Education at Rivendell</a:t>
            </a:r>
          </a:p>
        </p:txBody>
      </p:sp>
      <p:sp>
        <p:nvSpPr>
          <p:cNvPr id="9" name="Freeform: Shape 8">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Close up of heart shaped pages of a book">
            <a:extLst>
              <a:ext uri="{FF2B5EF4-FFF2-40B4-BE49-F238E27FC236}">
                <a16:creationId xmlns:a16="http://schemas.microsoft.com/office/drawing/2014/main" id="{2FF92FDE-DCBF-400C-979A-D6D2CFD648FA}"/>
              </a:ext>
            </a:extLst>
          </p:cNvPr>
          <p:cNvPicPr>
            <a:picLocks noChangeAspect="1"/>
          </p:cNvPicPr>
          <p:nvPr/>
        </p:nvPicPr>
        <p:blipFill rotWithShape="1">
          <a:blip r:embed="rId2"/>
          <a:srcRect l="16142" r="15447" b="-1"/>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
        <p:nvSpPr>
          <p:cNvPr id="4" name="TextBox 3">
            <a:extLst>
              <a:ext uri="{FF2B5EF4-FFF2-40B4-BE49-F238E27FC236}">
                <a16:creationId xmlns:a16="http://schemas.microsoft.com/office/drawing/2014/main" id="{9A4352B9-B7A6-4C83-83B2-0AFCD8EAB879}"/>
              </a:ext>
            </a:extLst>
          </p:cNvPr>
          <p:cNvSpPr txBox="1"/>
          <p:nvPr/>
        </p:nvSpPr>
        <p:spPr>
          <a:xfrm>
            <a:off x="7188052" y="2333625"/>
            <a:ext cx="4868229" cy="3970318"/>
          </a:xfrm>
          <a:prstGeom prst="rect">
            <a:avLst/>
          </a:prstGeom>
          <a:noFill/>
        </p:spPr>
        <p:txBody>
          <a:bodyPr wrap="square" rtlCol="0">
            <a:spAutoFit/>
          </a:bodyPr>
          <a:lstStyle/>
          <a:p>
            <a:pPr marL="285750" indent="-285750">
              <a:buFont typeface="Arial" panose="020B0604020202020204" pitchFamily="34" charset="0"/>
              <a:buChar char="•"/>
            </a:pPr>
            <a:r>
              <a:rPr lang="en-US" dirty="0"/>
              <a:t>Relationship education is compulsory for all primary age pupils;</a:t>
            </a:r>
          </a:p>
          <a:p>
            <a:pPr marL="285750" indent="-285750">
              <a:buFont typeface="Arial" panose="020B0604020202020204" pitchFamily="34" charset="0"/>
              <a:buChar char="•"/>
            </a:pPr>
            <a:r>
              <a:rPr lang="en-US" dirty="0"/>
              <a:t>Health education is compulsory for all pupils;</a:t>
            </a:r>
          </a:p>
          <a:p>
            <a:pPr marL="285750" indent="-285750">
              <a:buFont typeface="Arial" panose="020B0604020202020204" pitchFamily="34" charset="0"/>
              <a:buChar char="•"/>
            </a:pPr>
            <a:r>
              <a:rPr lang="en-US" dirty="0"/>
              <a:t>Teaching of RSHE at Rivendell will complement and reinforce lessons families teach their children as they grow up;</a:t>
            </a:r>
          </a:p>
          <a:p>
            <a:pPr marL="285750" indent="-285750">
              <a:buFont typeface="Arial" panose="020B0604020202020204" pitchFamily="34" charset="0"/>
              <a:buChar char="•"/>
            </a:pPr>
            <a:r>
              <a:rPr lang="en-US" sz="1800" dirty="0">
                <a:effectLst/>
                <a:latin typeface="Calibri" panose="020F0502020204030204" pitchFamily="34" charset="0"/>
                <a:ea typeface="Times New Roman" panose="02020603050405020304" pitchFamily="18" charset="0"/>
              </a:rPr>
              <a:t>We promote the needs and interests of all </a:t>
            </a:r>
            <a:r>
              <a:rPr lang="en-US" dirty="0">
                <a:latin typeface="Calibri" panose="020F0502020204030204" pitchFamily="34" charset="0"/>
                <a:ea typeface="Times New Roman" panose="02020603050405020304" pitchFamily="18" charset="0"/>
              </a:rPr>
              <a:t>children</a:t>
            </a:r>
            <a:r>
              <a:rPr lang="en-US" sz="1800" dirty="0">
                <a:effectLst/>
                <a:latin typeface="Calibri" panose="020F0502020204030204" pitchFamily="34" charset="0"/>
                <a:ea typeface="Times New Roman" panose="02020603050405020304" pitchFamily="18" charset="0"/>
              </a:rPr>
              <a:t>, inclusive of gender, sexual orientation, race, religion, culture, ability or aptitude. Our approaches to teaching and learning take into account the ability, age, readiness and cultural backgrounds and home circumstances of our children to ensure that all can access the full RSHE provision. </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16080905"/>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644E60-1D2C-425E-B775-C0A15E467933}"/>
              </a:ext>
            </a:extLst>
          </p:cNvPr>
          <p:cNvSpPr>
            <a:spLocks noGrp="1"/>
          </p:cNvSpPr>
          <p:nvPr>
            <p:ph type="title"/>
          </p:nvPr>
        </p:nvSpPr>
        <p:spPr>
          <a:xfrm>
            <a:off x="671508" y="468950"/>
            <a:ext cx="3616856" cy="2283127"/>
          </a:xfrm>
        </p:spPr>
        <p:txBody>
          <a:bodyPr anchor="ctr">
            <a:normAutofit/>
          </a:bodyPr>
          <a:lstStyle/>
          <a:p>
            <a:r>
              <a:rPr lang="en-US" sz="4800" b="1" dirty="0"/>
              <a:t>Sex Education at Rivendell Flying High</a:t>
            </a:r>
            <a:endParaRPr lang="en-GB" sz="4800" b="1" dirty="0"/>
          </a:p>
        </p:txBody>
      </p:sp>
      <p:sp>
        <p:nvSpPr>
          <p:cNvPr id="8" name="Freeform: Shape 7">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7636" y="0"/>
            <a:ext cx="7281316"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89558" y="0"/>
            <a:ext cx="6999394"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A5A39A-93B0-42E2-A3EF-0906B4662B27}"/>
              </a:ext>
            </a:extLst>
          </p:cNvPr>
          <p:cNvSpPr>
            <a:spLocks noGrp="1"/>
          </p:cNvSpPr>
          <p:nvPr>
            <p:ph idx="1"/>
          </p:nvPr>
        </p:nvSpPr>
        <p:spPr>
          <a:xfrm>
            <a:off x="5885493" y="265971"/>
            <a:ext cx="5501834" cy="5655435"/>
          </a:xfrm>
        </p:spPr>
        <p:txBody>
          <a:bodyPr anchor="ctr">
            <a:normAutofit/>
          </a:bodyPr>
          <a:lstStyle/>
          <a:p>
            <a:pPr marL="0" indent="0">
              <a:buNone/>
            </a:pPr>
            <a:r>
              <a:rPr lang="en-US" sz="2200" dirty="0">
                <a:solidFill>
                  <a:schemeClr val="bg1"/>
                </a:solidFill>
              </a:rPr>
              <a:t>The Department for Education continues to recommend that all primary schools offer a sex education </a:t>
            </a:r>
            <a:r>
              <a:rPr lang="en-US" sz="2200" dirty="0" err="1">
                <a:solidFill>
                  <a:schemeClr val="bg1"/>
                </a:solidFill>
              </a:rPr>
              <a:t>programme</a:t>
            </a:r>
            <a:r>
              <a:rPr lang="en-US" sz="2200" dirty="0">
                <a:solidFill>
                  <a:schemeClr val="bg1"/>
                </a:solidFill>
              </a:rPr>
              <a:t>.  Sex education is not compulsory in primary schools and parents have a right to withdraw their child from dedicated ‘sex education’ lessons, however, we advise asking to see the teaching content before making this decision.</a:t>
            </a:r>
          </a:p>
          <a:p>
            <a:pPr marL="0" indent="0">
              <a:buNone/>
            </a:pPr>
            <a:endParaRPr lang="en-US" sz="2200" dirty="0">
              <a:solidFill>
                <a:schemeClr val="bg1"/>
              </a:solidFill>
            </a:endParaRPr>
          </a:p>
          <a:p>
            <a:pPr marL="0" indent="0" algn="ctr">
              <a:buNone/>
            </a:pPr>
            <a:r>
              <a:rPr lang="en-US" sz="1800" b="1" dirty="0">
                <a:solidFill>
                  <a:srgbClr val="0070C0"/>
                </a:solidFill>
                <a:effectLst/>
                <a:latin typeface="Calibri" panose="020F0502020204030204" pitchFamily="34" charset="0"/>
                <a:ea typeface="Times New Roman" panose="02020603050405020304" pitchFamily="18" charset="0"/>
              </a:rPr>
              <a:t>Our RSHE program is based on the needs of all our children at Rivendell, with age appropriate learning outcomes.  RSHE will be firmly embedded within our broader curriculum areas, including personal development, science and PE, in addition to more focused learning through specific sessions.</a:t>
            </a:r>
            <a:endParaRPr lang="en-GB" sz="2200" dirty="0">
              <a:solidFill>
                <a:schemeClr val="bg1"/>
              </a:solidFill>
            </a:endParaRPr>
          </a:p>
        </p:txBody>
      </p:sp>
      <p:pic>
        <p:nvPicPr>
          <p:cNvPr id="5" name="Picture 4">
            <a:extLst>
              <a:ext uri="{FF2B5EF4-FFF2-40B4-BE49-F238E27FC236}">
                <a16:creationId xmlns:a16="http://schemas.microsoft.com/office/drawing/2014/main" id="{1F11594E-37F5-4629-A570-A7D90C6D95A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04674" y="3143468"/>
            <a:ext cx="3122094" cy="3199316"/>
          </a:xfrm>
          <a:prstGeom prst="rect">
            <a:avLst/>
          </a:prstGeom>
        </p:spPr>
      </p:pic>
    </p:spTree>
    <p:extLst>
      <p:ext uri="{BB962C8B-B14F-4D97-AF65-F5344CB8AC3E}">
        <p14:creationId xmlns:p14="http://schemas.microsoft.com/office/powerpoint/2010/main" val="3003502870"/>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7CBF1-355F-4263-B0B2-A00B719ABA95}"/>
              </a:ext>
            </a:extLst>
          </p:cNvPr>
          <p:cNvSpPr>
            <a:spLocks noGrp="1"/>
          </p:cNvSpPr>
          <p:nvPr>
            <p:ph type="title"/>
          </p:nvPr>
        </p:nvSpPr>
        <p:spPr>
          <a:xfrm>
            <a:off x="801098" y="1396289"/>
            <a:ext cx="3583615" cy="4482819"/>
          </a:xfrm>
        </p:spPr>
        <p:txBody>
          <a:bodyPr>
            <a:normAutofit/>
          </a:bodyPr>
          <a:lstStyle/>
          <a:p>
            <a:r>
              <a:rPr lang="en-US" b="1"/>
              <a:t>The Christopher Winter Project – RSE Scheme of Work</a:t>
            </a:r>
            <a:endParaRPr lang="en-GB" b="1"/>
          </a:p>
        </p:txBody>
      </p:sp>
      <p:sp>
        <p:nvSpPr>
          <p:cNvPr id="9" name="Freeform: Shape 8">
            <a:extLst>
              <a:ext uri="{FF2B5EF4-FFF2-40B4-BE49-F238E27FC236}">
                <a16:creationId xmlns:a16="http://schemas.microsoft.com/office/drawing/2014/main" id="{69AAB938-4404-42AF-B159-EFB4EFB1E4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4117" y="-1"/>
            <a:ext cx="7627884" cy="6858001"/>
          </a:xfrm>
          <a:custGeom>
            <a:avLst/>
            <a:gdLst>
              <a:gd name="connsiteX0" fmla="*/ 85359 w 7627884"/>
              <a:gd name="connsiteY0" fmla="*/ 0 h 6858001"/>
              <a:gd name="connsiteX1" fmla="*/ 7627884 w 7627884"/>
              <a:gd name="connsiteY1" fmla="*/ 0 h 6858001"/>
              <a:gd name="connsiteX2" fmla="*/ 7627884 w 7627884"/>
              <a:gd name="connsiteY2" fmla="*/ 6858001 h 6858001"/>
              <a:gd name="connsiteX3" fmla="*/ 2199224 w 7627884"/>
              <a:gd name="connsiteY3" fmla="*/ 6858001 h 6858001"/>
              <a:gd name="connsiteX4" fmla="*/ 2165320 w 7627884"/>
              <a:gd name="connsiteY4" fmla="*/ 6822453 h 6858001"/>
              <a:gd name="connsiteX5" fmla="*/ 0 w 7627884"/>
              <a:gd name="connsiteY5" fmla="*/ 1189815 h 6858001"/>
              <a:gd name="connsiteX6" fmla="*/ 43414 w 7627884"/>
              <a:gd name="connsiteY6" fmla="*/ 330098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27884" h="6858001">
                <a:moveTo>
                  <a:pt x="85359" y="0"/>
                </a:moveTo>
                <a:lnTo>
                  <a:pt x="7627884" y="0"/>
                </a:lnTo>
                <a:lnTo>
                  <a:pt x="7627884" y="6858001"/>
                </a:lnTo>
                <a:lnTo>
                  <a:pt x="2199224" y="6858001"/>
                </a:lnTo>
                <a:lnTo>
                  <a:pt x="2165320" y="6822453"/>
                </a:lnTo>
                <a:cubicBezTo>
                  <a:pt x="819447" y="5331646"/>
                  <a:pt x="0" y="3356427"/>
                  <a:pt x="0" y="1189815"/>
                </a:cubicBezTo>
                <a:cubicBezTo>
                  <a:pt x="0" y="899574"/>
                  <a:pt x="14708" y="612766"/>
                  <a:pt x="43414" y="330098"/>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92A46B1C-E9BA-4577-BED6-B96DDC9AC4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747781" y="-1"/>
            <a:ext cx="7444220" cy="6858001"/>
          </a:xfrm>
          <a:custGeom>
            <a:avLst/>
            <a:gdLst>
              <a:gd name="connsiteX0" fmla="*/ 7357257 w 7444220"/>
              <a:gd name="connsiteY0" fmla="*/ 0 h 6858001"/>
              <a:gd name="connsiteX1" fmla="*/ 0 w 7444220"/>
              <a:gd name="connsiteY1" fmla="*/ 0 h 6858001"/>
              <a:gd name="connsiteX2" fmla="*/ 0 w 7444220"/>
              <a:gd name="connsiteY2" fmla="*/ 6858001 h 6858001"/>
              <a:gd name="connsiteX3" fmla="*/ 5169521 w 7444220"/>
              <a:gd name="connsiteY3" fmla="*/ 6858001 h 6858001"/>
              <a:gd name="connsiteX4" fmla="*/ 5459879 w 7444220"/>
              <a:gd name="connsiteY4" fmla="*/ 6539727 h 6858001"/>
              <a:gd name="connsiteX5" fmla="*/ 7444220 w 7444220"/>
              <a:gd name="connsiteY5" fmla="*/ 1189814 h 6858001"/>
              <a:gd name="connsiteX6" fmla="*/ 7401867 w 7444220"/>
              <a:gd name="connsiteY6" fmla="*/ 35106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44220" h="6858001">
                <a:moveTo>
                  <a:pt x="7357257" y="0"/>
                </a:moveTo>
                <a:lnTo>
                  <a:pt x="0" y="0"/>
                </a:lnTo>
                <a:lnTo>
                  <a:pt x="0" y="6858001"/>
                </a:lnTo>
                <a:lnTo>
                  <a:pt x="5169521" y="6858001"/>
                </a:lnTo>
                <a:lnTo>
                  <a:pt x="5459879" y="6539727"/>
                </a:lnTo>
                <a:cubicBezTo>
                  <a:pt x="6696598" y="5103389"/>
                  <a:pt x="7444220" y="3233911"/>
                  <a:pt x="7444220" y="1189814"/>
                </a:cubicBezTo>
                <a:cubicBezTo>
                  <a:pt x="7444220" y="906649"/>
                  <a:pt x="7429873" y="626836"/>
                  <a:pt x="7401867" y="35106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7" name="Content Placeholder 2">
            <a:extLst>
              <a:ext uri="{FF2B5EF4-FFF2-40B4-BE49-F238E27FC236}">
                <a16:creationId xmlns:a16="http://schemas.microsoft.com/office/drawing/2014/main" id="{1CEBCF65-ED09-47C6-8E58-592EE6A2A389}"/>
              </a:ext>
            </a:extLst>
          </p:cNvPr>
          <p:cNvGraphicFramePr>
            <a:graphicFrameLocks noGrp="1"/>
          </p:cNvGraphicFramePr>
          <p:nvPr>
            <p:ph idx="1"/>
            <p:extLst>
              <p:ext uri="{D42A27DB-BD31-4B8C-83A1-F6EECF244321}">
                <p14:modId xmlns:p14="http://schemas.microsoft.com/office/powerpoint/2010/main" val="3193083042"/>
              </p:ext>
            </p:extLst>
          </p:nvPr>
        </p:nvGraphicFramePr>
        <p:xfrm>
          <a:off x="6095999" y="123824"/>
          <a:ext cx="5572125" cy="6410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2040179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741B2-1C39-7A64-5E89-BF85E0FEFFC0}"/>
              </a:ext>
            </a:extLst>
          </p:cNvPr>
          <p:cNvSpPr>
            <a:spLocks noGrp="1"/>
          </p:cNvSpPr>
          <p:nvPr>
            <p:ph type="title"/>
          </p:nvPr>
        </p:nvSpPr>
        <p:spPr/>
        <p:txBody>
          <a:bodyPr/>
          <a:lstStyle/>
          <a:p>
            <a:pPr algn="ctr"/>
            <a:r>
              <a:rPr lang="en-US" sz="4400" b="1" u="sng" dirty="0"/>
              <a:t>Reception Lesson Overview </a:t>
            </a:r>
            <a:br>
              <a:rPr lang="en-US" sz="4400" b="1" u="sng" dirty="0"/>
            </a:br>
            <a:r>
              <a:rPr lang="en-US" sz="4400" b="1" u="sng" dirty="0"/>
              <a:t>and Resource Example</a:t>
            </a:r>
            <a:endParaRPr lang="en-US" u="sng" dirty="0"/>
          </a:p>
        </p:txBody>
      </p:sp>
      <p:pic>
        <p:nvPicPr>
          <p:cNvPr id="5" name="Picture 4" descr="A close-up of a white board&#10;&#10;Description automatically generated">
            <a:extLst>
              <a:ext uri="{FF2B5EF4-FFF2-40B4-BE49-F238E27FC236}">
                <a16:creationId xmlns:a16="http://schemas.microsoft.com/office/drawing/2014/main" id="{1C000EEB-3EA7-F931-DC09-9CE8DA506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482" y="1675448"/>
            <a:ext cx="7054184" cy="4577715"/>
          </a:xfrm>
          <a:prstGeom prst="rect">
            <a:avLst/>
          </a:prstGeom>
        </p:spPr>
      </p:pic>
      <p:pic>
        <p:nvPicPr>
          <p:cNvPr id="7" name="Picture 6" descr="A screenshot of a cell phone&#10;&#10;Description automatically generated">
            <a:extLst>
              <a:ext uri="{FF2B5EF4-FFF2-40B4-BE49-F238E27FC236}">
                <a16:creationId xmlns:a16="http://schemas.microsoft.com/office/drawing/2014/main" id="{2F79DF36-3AD6-D2F6-7397-672661133F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44025" y="1114425"/>
            <a:ext cx="2343150" cy="5378450"/>
          </a:xfrm>
          <a:prstGeom prst="rect">
            <a:avLst/>
          </a:prstGeom>
        </p:spPr>
      </p:pic>
    </p:spTree>
    <p:extLst>
      <p:ext uri="{BB962C8B-B14F-4D97-AF65-F5344CB8AC3E}">
        <p14:creationId xmlns:p14="http://schemas.microsoft.com/office/powerpoint/2010/main" val="482913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113D4-35F0-4D2A-64A5-F60C65B0EFB9}"/>
              </a:ext>
            </a:extLst>
          </p:cNvPr>
          <p:cNvSpPr>
            <a:spLocks noGrp="1"/>
          </p:cNvSpPr>
          <p:nvPr>
            <p:ph type="title"/>
          </p:nvPr>
        </p:nvSpPr>
        <p:spPr/>
        <p:txBody>
          <a:bodyPr/>
          <a:lstStyle/>
          <a:p>
            <a:pPr algn="ctr"/>
            <a:r>
              <a:rPr lang="en-US" b="1" u="sng" dirty="0"/>
              <a:t>Year 1</a:t>
            </a:r>
            <a:r>
              <a:rPr lang="en-US" sz="4400" b="1" u="sng" dirty="0"/>
              <a:t> Lesson Overview </a:t>
            </a:r>
            <a:br>
              <a:rPr lang="en-US" sz="4400" b="1" u="sng" dirty="0"/>
            </a:br>
            <a:r>
              <a:rPr lang="en-US" sz="4400" b="1" u="sng" dirty="0"/>
              <a:t>and Resource Example</a:t>
            </a:r>
            <a:endParaRPr lang="en-US" dirty="0"/>
          </a:p>
        </p:txBody>
      </p:sp>
      <p:pic>
        <p:nvPicPr>
          <p:cNvPr id="7" name="Picture 6">
            <a:extLst>
              <a:ext uri="{FF2B5EF4-FFF2-40B4-BE49-F238E27FC236}">
                <a16:creationId xmlns:a16="http://schemas.microsoft.com/office/drawing/2014/main" id="{F0F95B98-493F-2E0F-D89F-4481D5C4DB4C}"/>
              </a:ext>
            </a:extLst>
          </p:cNvPr>
          <p:cNvPicPr>
            <a:picLocks noChangeAspect="1"/>
          </p:cNvPicPr>
          <p:nvPr/>
        </p:nvPicPr>
        <p:blipFill>
          <a:blip r:embed="rId2"/>
          <a:stretch>
            <a:fillRect/>
          </a:stretch>
        </p:blipFill>
        <p:spPr>
          <a:xfrm>
            <a:off x="248920" y="1690688"/>
            <a:ext cx="6921856" cy="4534133"/>
          </a:xfrm>
          <a:prstGeom prst="rect">
            <a:avLst/>
          </a:prstGeom>
        </p:spPr>
      </p:pic>
      <p:pic>
        <p:nvPicPr>
          <p:cNvPr id="9" name="Picture 8" descr="A screenshot of a cell phone&#10;&#10;Description automatically generated">
            <a:extLst>
              <a:ext uri="{FF2B5EF4-FFF2-40B4-BE49-F238E27FC236}">
                <a16:creationId xmlns:a16="http://schemas.microsoft.com/office/drawing/2014/main" id="{02C94C88-01E9-06B1-F161-D1290E148F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7340" y="1690688"/>
            <a:ext cx="3530600" cy="4673600"/>
          </a:xfrm>
          <a:prstGeom prst="rect">
            <a:avLst/>
          </a:prstGeom>
        </p:spPr>
      </p:pic>
    </p:spTree>
    <p:extLst>
      <p:ext uri="{BB962C8B-B14F-4D97-AF65-F5344CB8AC3E}">
        <p14:creationId xmlns:p14="http://schemas.microsoft.com/office/powerpoint/2010/main" val="1026820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161C6-7FEC-F074-CCF7-F2C44450CDAE}"/>
              </a:ext>
            </a:extLst>
          </p:cNvPr>
          <p:cNvSpPr>
            <a:spLocks noGrp="1"/>
          </p:cNvSpPr>
          <p:nvPr>
            <p:ph type="title"/>
          </p:nvPr>
        </p:nvSpPr>
        <p:spPr/>
        <p:txBody>
          <a:bodyPr/>
          <a:lstStyle/>
          <a:p>
            <a:pPr algn="ctr"/>
            <a:r>
              <a:rPr lang="en-US" b="1" u="sng" dirty="0"/>
              <a:t>Year 2</a:t>
            </a:r>
            <a:r>
              <a:rPr lang="en-US" sz="4400" b="1" u="sng" dirty="0"/>
              <a:t> Lesson Overview </a:t>
            </a:r>
            <a:br>
              <a:rPr lang="en-US" sz="4400" b="1" u="sng" dirty="0"/>
            </a:br>
            <a:r>
              <a:rPr lang="en-US" sz="4400" b="1" u="sng" dirty="0"/>
              <a:t>and Resource Example</a:t>
            </a:r>
            <a:endParaRPr lang="en-US" dirty="0"/>
          </a:p>
        </p:txBody>
      </p:sp>
      <p:pic>
        <p:nvPicPr>
          <p:cNvPr id="5" name="Picture 4" descr="A close-up of a web page&#10;&#10;Description automatically generated">
            <a:extLst>
              <a:ext uri="{FF2B5EF4-FFF2-40B4-BE49-F238E27FC236}">
                <a16:creationId xmlns:a16="http://schemas.microsoft.com/office/drawing/2014/main" id="{336E6C9B-01A4-8F4B-57B1-8D96C8ADEA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611" y="1661866"/>
            <a:ext cx="7445509" cy="4831009"/>
          </a:xfrm>
          <a:prstGeom prst="rect">
            <a:avLst/>
          </a:prstGeom>
        </p:spPr>
      </p:pic>
      <p:pic>
        <p:nvPicPr>
          <p:cNvPr id="7" name="Picture 6" descr="A comparison of two people&#10;&#10;Description automatically generated">
            <a:extLst>
              <a:ext uri="{FF2B5EF4-FFF2-40B4-BE49-F238E27FC236}">
                <a16:creationId xmlns:a16="http://schemas.microsoft.com/office/drawing/2014/main" id="{155E5754-675F-9293-3FB4-9A1F352124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24800" y="2734941"/>
            <a:ext cx="3931920" cy="2713681"/>
          </a:xfrm>
          <a:prstGeom prst="rect">
            <a:avLst/>
          </a:prstGeom>
        </p:spPr>
      </p:pic>
    </p:spTree>
    <p:extLst>
      <p:ext uri="{BB962C8B-B14F-4D97-AF65-F5344CB8AC3E}">
        <p14:creationId xmlns:p14="http://schemas.microsoft.com/office/powerpoint/2010/main" val="1082563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D3598-3D55-4866-BBB1-90B5A99BF87B}"/>
              </a:ext>
            </a:extLst>
          </p:cNvPr>
          <p:cNvSpPr>
            <a:spLocks noGrp="1"/>
          </p:cNvSpPr>
          <p:nvPr>
            <p:ph type="title"/>
          </p:nvPr>
        </p:nvSpPr>
        <p:spPr/>
        <p:txBody>
          <a:bodyPr>
            <a:normAutofit/>
          </a:bodyPr>
          <a:lstStyle/>
          <a:p>
            <a:pPr algn="ctr"/>
            <a:r>
              <a:rPr lang="en-US" sz="4000" b="1" dirty="0"/>
              <a:t>Year 3 Lesson Overview and Resource Example</a:t>
            </a:r>
            <a:endParaRPr lang="en-GB" sz="4000" b="1" dirty="0"/>
          </a:p>
        </p:txBody>
      </p:sp>
      <p:pic>
        <p:nvPicPr>
          <p:cNvPr id="5" name="Picture 4" descr="Calendar&#10;&#10;Description automatically generated with low confidence">
            <a:extLst>
              <a:ext uri="{FF2B5EF4-FFF2-40B4-BE49-F238E27FC236}">
                <a16:creationId xmlns:a16="http://schemas.microsoft.com/office/drawing/2014/main" id="{0E8A48F4-84F4-455A-BFA5-636CB0662B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9222" y="1243216"/>
            <a:ext cx="7704519" cy="5462383"/>
          </a:xfrm>
          <a:prstGeom prst="rect">
            <a:avLst/>
          </a:prstGeom>
        </p:spPr>
      </p:pic>
      <p:pic>
        <p:nvPicPr>
          <p:cNvPr id="7" name="Picture 6" descr="Graphical user interface, text&#10;&#10;Description automatically generated with medium confidence">
            <a:extLst>
              <a:ext uri="{FF2B5EF4-FFF2-40B4-BE49-F238E27FC236}">
                <a16:creationId xmlns:a16="http://schemas.microsoft.com/office/drawing/2014/main" id="{421AC6E5-99DD-4F19-9E9D-5804C4975D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8415" y="2307302"/>
            <a:ext cx="3299685" cy="2887830"/>
          </a:xfrm>
          <a:prstGeom prst="rect">
            <a:avLst/>
          </a:prstGeom>
        </p:spPr>
      </p:pic>
    </p:spTree>
    <p:extLst>
      <p:ext uri="{BB962C8B-B14F-4D97-AF65-F5344CB8AC3E}">
        <p14:creationId xmlns:p14="http://schemas.microsoft.com/office/powerpoint/2010/main" val="3689321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D3598-3D55-4866-BBB1-90B5A99BF87B}"/>
              </a:ext>
            </a:extLst>
          </p:cNvPr>
          <p:cNvSpPr>
            <a:spLocks noGrp="1"/>
          </p:cNvSpPr>
          <p:nvPr>
            <p:ph type="title"/>
          </p:nvPr>
        </p:nvSpPr>
        <p:spPr/>
        <p:txBody>
          <a:bodyPr>
            <a:normAutofit/>
          </a:bodyPr>
          <a:lstStyle/>
          <a:p>
            <a:pPr algn="ctr"/>
            <a:r>
              <a:rPr lang="en-US" sz="4000" b="1" dirty="0"/>
              <a:t>Year 4 Lesson Overview and Resource Example</a:t>
            </a:r>
            <a:endParaRPr lang="en-GB" sz="4000" b="1" dirty="0"/>
          </a:p>
        </p:txBody>
      </p:sp>
      <p:pic>
        <p:nvPicPr>
          <p:cNvPr id="5" name="Picture 4">
            <a:extLst>
              <a:ext uri="{FF2B5EF4-FFF2-40B4-BE49-F238E27FC236}">
                <a16:creationId xmlns:a16="http://schemas.microsoft.com/office/drawing/2014/main" id="{0E8A48F4-84F4-455A-BFA5-636CB0662B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96890" y="1243216"/>
            <a:ext cx="7689182" cy="5462383"/>
          </a:xfrm>
          <a:prstGeom prst="rect">
            <a:avLst/>
          </a:prstGeom>
        </p:spPr>
      </p:pic>
      <p:pic>
        <p:nvPicPr>
          <p:cNvPr id="7" name="Picture 6">
            <a:extLst>
              <a:ext uri="{FF2B5EF4-FFF2-40B4-BE49-F238E27FC236}">
                <a16:creationId xmlns:a16="http://schemas.microsoft.com/office/drawing/2014/main" id="{421AC6E5-99DD-4F19-9E9D-5804C4975D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128657" y="2297776"/>
            <a:ext cx="3870881" cy="3569623"/>
          </a:xfrm>
          <a:prstGeom prst="rect">
            <a:avLst/>
          </a:prstGeom>
        </p:spPr>
      </p:pic>
    </p:spTree>
    <p:extLst>
      <p:ext uri="{BB962C8B-B14F-4D97-AF65-F5344CB8AC3E}">
        <p14:creationId xmlns:p14="http://schemas.microsoft.com/office/powerpoint/2010/main" val="30997620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D3598-3D55-4866-BBB1-90B5A99BF87B}"/>
              </a:ext>
            </a:extLst>
          </p:cNvPr>
          <p:cNvSpPr>
            <a:spLocks noGrp="1"/>
          </p:cNvSpPr>
          <p:nvPr>
            <p:ph type="title"/>
          </p:nvPr>
        </p:nvSpPr>
        <p:spPr/>
        <p:txBody>
          <a:bodyPr>
            <a:normAutofit/>
          </a:bodyPr>
          <a:lstStyle/>
          <a:p>
            <a:pPr algn="ctr"/>
            <a:r>
              <a:rPr lang="en-US" sz="4000" b="1" dirty="0"/>
              <a:t>Year 5 Lesson Overview and Resource Example</a:t>
            </a:r>
            <a:endParaRPr lang="en-GB" sz="4000" b="1" dirty="0"/>
          </a:p>
        </p:txBody>
      </p:sp>
      <p:pic>
        <p:nvPicPr>
          <p:cNvPr id="5" name="Picture 4">
            <a:extLst>
              <a:ext uri="{FF2B5EF4-FFF2-40B4-BE49-F238E27FC236}">
                <a16:creationId xmlns:a16="http://schemas.microsoft.com/office/drawing/2014/main" id="{0E8A48F4-84F4-455A-BFA5-636CB0662B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89222" y="1244165"/>
            <a:ext cx="7704519" cy="5460484"/>
          </a:xfrm>
          <a:prstGeom prst="rect">
            <a:avLst/>
          </a:prstGeom>
        </p:spPr>
      </p:pic>
      <p:pic>
        <p:nvPicPr>
          <p:cNvPr id="7" name="Picture 6">
            <a:extLst>
              <a:ext uri="{FF2B5EF4-FFF2-40B4-BE49-F238E27FC236}">
                <a16:creationId xmlns:a16="http://schemas.microsoft.com/office/drawing/2014/main" id="{421AC6E5-99DD-4F19-9E9D-5804C4975D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993741" y="2239931"/>
            <a:ext cx="4133595" cy="2951194"/>
          </a:xfrm>
          <a:prstGeom prst="rect">
            <a:avLst/>
          </a:prstGeom>
        </p:spPr>
      </p:pic>
    </p:spTree>
    <p:extLst>
      <p:ext uri="{BB962C8B-B14F-4D97-AF65-F5344CB8AC3E}">
        <p14:creationId xmlns:p14="http://schemas.microsoft.com/office/powerpoint/2010/main" val="15958364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D3598-3D55-4866-BBB1-90B5A99BF87B}"/>
              </a:ext>
            </a:extLst>
          </p:cNvPr>
          <p:cNvSpPr>
            <a:spLocks noGrp="1"/>
          </p:cNvSpPr>
          <p:nvPr>
            <p:ph type="title"/>
          </p:nvPr>
        </p:nvSpPr>
        <p:spPr/>
        <p:txBody>
          <a:bodyPr>
            <a:normAutofit/>
          </a:bodyPr>
          <a:lstStyle/>
          <a:p>
            <a:pPr algn="ctr"/>
            <a:r>
              <a:rPr lang="en-US" sz="4000" b="1" dirty="0"/>
              <a:t>Year 6 Lesson Overview and Resource Example</a:t>
            </a:r>
            <a:endParaRPr lang="en-GB" sz="4000" b="1" dirty="0"/>
          </a:p>
        </p:txBody>
      </p:sp>
      <p:pic>
        <p:nvPicPr>
          <p:cNvPr id="5" name="Picture 4">
            <a:extLst>
              <a:ext uri="{FF2B5EF4-FFF2-40B4-BE49-F238E27FC236}">
                <a16:creationId xmlns:a16="http://schemas.microsoft.com/office/drawing/2014/main" id="{0E8A48F4-84F4-455A-BFA5-636CB0662B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61841" y="1243216"/>
            <a:ext cx="7559281" cy="5462383"/>
          </a:xfrm>
          <a:prstGeom prst="rect">
            <a:avLst/>
          </a:prstGeom>
        </p:spPr>
      </p:pic>
      <p:pic>
        <p:nvPicPr>
          <p:cNvPr id="7" name="Picture 6">
            <a:extLst>
              <a:ext uri="{FF2B5EF4-FFF2-40B4-BE49-F238E27FC236}">
                <a16:creationId xmlns:a16="http://schemas.microsoft.com/office/drawing/2014/main" id="{421AC6E5-99DD-4F19-9E9D-5804C4975D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016015" y="2527195"/>
            <a:ext cx="4020274" cy="2894424"/>
          </a:xfrm>
          <a:prstGeom prst="rect">
            <a:avLst/>
          </a:prstGeom>
        </p:spPr>
      </p:pic>
    </p:spTree>
    <p:extLst>
      <p:ext uri="{BB962C8B-B14F-4D97-AF65-F5344CB8AC3E}">
        <p14:creationId xmlns:p14="http://schemas.microsoft.com/office/powerpoint/2010/main" val="4264685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CC1A81-2004-4DCD-8B10-4A1F52539A14}"/>
              </a:ext>
            </a:extLst>
          </p:cNvPr>
          <p:cNvSpPr>
            <a:spLocks noGrp="1"/>
          </p:cNvSpPr>
          <p:nvPr>
            <p:ph type="title"/>
          </p:nvPr>
        </p:nvSpPr>
        <p:spPr>
          <a:xfrm>
            <a:off x="466722" y="586855"/>
            <a:ext cx="3201366" cy="3387497"/>
          </a:xfrm>
        </p:spPr>
        <p:txBody>
          <a:bodyPr anchor="b">
            <a:normAutofit/>
          </a:bodyPr>
          <a:lstStyle/>
          <a:p>
            <a:pPr algn="r"/>
            <a:r>
              <a:rPr lang="en-US" sz="4000" b="1">
                <a:solidFill>
                  <a:srgbClr val="FFFFFF"/>
                </a:solidFill>
              </a:rPr>
              <a:t>Wider School Approach</a:t>
            </a:r>
            <a:endParaRPr lang="en-GB" sz="4000" b="1">
              <a:solidFill>
                <a:srgbClr val="FFFFFF"/>
              </a:solidFill>
            </a:endParaRPr>
          </a:p>
        </p:txBody>
      </p:sp>
      <p:sp>
        <p:nvSpPr>
          <p:cNvPr id="3" name="Content Placeholder 2">
            <a:extLst>
              <a:ext uri="{FF2B5EF4-FFF2-40B4-BE49-F238E27FC236}">
                <a16:creationId xmlns:a16="http://schemas.microsoft.com/office/drawing/2014/main" id="{205893B2-A89C-4C42-BA66-6F5BD1E44B24}"/>
              </a:ext>
            </a:extLst>
          </p:cNvPr>
          <p:cNvSpPr>
            <a:spLocks noGrp="1"/>
          </p:cNvSpPr>
          <p:nvPr>
            <p:ph idx="1"/>
          </p:nvPr>
        </p:nvSpPr>
        <p:spPr>
          <a:xfrm>
            <a:off x="4810259" y="3152775"/>
            <a:ext cx="6555347" cy="3042752"/>
          </a:xfrm>
        </p:spPr>
        <p:txBody>
          <a:bodyPr anchor="ctr">
            <a:normAutofit/>
          </a:bodyPr>
          <a:lstStyle/>
          <a:p>
            <a:r>
              <a:rPr lang="en-US" sz="2000" dirty="0"/>
              <a:t> All of these subjects are set in the context of a wider school approach, as a branch of the Rivendell Personal Development offer.  This supports our children to be safe, happy and prepare for life now, next and beyond.</a:t>
            </a:r>
          </a:p>
          <a:p>
            <a:r>
              <a:rPr lang="en-US" sz="2000" dirty="0"/>
              <a:t> An example of this is how our RSHE curriculum is supported by the school’s wider policies on Positive Behaviour and Restorative </a:t>
            </a:r>
            <a:r>
              <a:rPr lang="en-US" sz="2000" dirty="0" err="1"/>
              <a:t>practise</a:t>
            </a:r>
            <a:r>
              <a:rPr lang="en-US" sz="2000" dirty="0"/>
              <a:t>, Inclusion, Equality and Diversity, Bullying, Protected Characteristics and Safeguarding.</a:t>
            </a:r>
            <a:endParaRPr lang="en-GB" sz="2000" dirty="0"/>
          </a:p>
        </p:txBody>
      </p:sp>
      <p:pic>
        <p:nvPicPr>
          <p:cNvPr id="5" name="Picture 4" descr="A picture containing shape&#10;&#10;Description automatically generated">
            <a:extLst>
              <a:ext uri="{FF2B5EF4-FFF2-40B4-BE49-F238E27FC236}">
                <a16:creationId xmlns:a16="http://schemas.microsoft.com/office/drawing/2014/main" id="{974116A6-F8CF-47A2-B40B-485D7EDA2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662473"/>
            <a:ext cx="3418707" cy="2419984"/>
          </a:xfrm>
          <a:prstGeom prst="rect">
            <a:avLst/>
          </a:prstGeom>
        </p:spPr>
      </p:pic>
    </p:spTree>
    <p:extLst>
      <p:ext uri="{BB962C8B-B14F-4D97-AF65-F5344CB8AC3E}">
        <p14:creationId xmlns:p14="http://schemas.microsoft.com/office/powerpoint/2010/main" val="4002076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6" name="Rectangle 25">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DF20F2-5861-4D13-BCE8-EB67EB11AEF7}"/>
              </a:ext>
            </a:extLst>
          </p:cNvPr>
          <p:cNvSpPr>
            <a:spLocks noGrp="1"/>
          </p:cNvSpPr>
          <p:nvPr>
            <p:ph type="title"/>
          </p:nvPr>
        </p:nvSpPr>
        <p:spPr>
          <a:xfrm>
            <a:off x="761803" y="350196"/>
            <a:ext cx="4646904" cy="1624520"/>
          </a:xfrm>
        </p:spPr>
        <p:txBody>
          <a:bodyPr anchor="ctr">
            <a:normAutofit/>
          </a:bodyPr>
          <a:lstStyle/>
          <a:p>
            <a:r>
              <a:rPr lang="en-US" sz="4000" b="1"/>
              <a:t>Rivendell RSHE Policy</a:t>
            </a:r>
            <a:endParaRPr lang="en-GB" sz="4000" b="1"/>
          </a:p>
        </p:txBody>
      </p:sp>
      <p:sp>
        <p:nvSpPr>
          <p:cNvPr id="3" name="Content Placeholder 2">
            <a:extLst>
              <a:ext uri="{FF2B5EF4-FFF2-40B4-BE49-F238E27FC236}">
                <a16:creationId xmlns:a16="http://schemas.microsoft.com/office/drawing/2014/main" id="{4872D9FA-5009-422A-A178-A960AB5CFA21}"/>
              </a:ext>
            </a:extLst>
          </p:cNvPr>
          <p:cNvSpPr>
            <a:spLocks noGrp="1"/>
          </p:cNvSpPr>
          <p:nvPr>
            <p:ph idx="1"/>
          </p:nvPr>
        </p:nvSpPr>
        <p:spPr>
          <a:xfrm>
            <a:off x="761802" y="2743200"/>
            <a:ext cx="4646905" cy="3613149"/>
          </a:xfrm>
        </p:spPr>
        <p:txBody>
          <a:bodyPr anchor="ctr">
            <a:normAutofit lnSpcReduction="10000"/>
          </a:bodyPr>
          <a:lstStyle/>
          <a:p>
            <a:r>
              <a:rPr lang="en-US" sz="1900" dirty="0"/>
              <a:t>A draft RSHE policy has been drawn to reflect current statutory guidance including the RSHE curriculum offer.</a:t>
            </a:r>
            <a:br>
              <a:rPr lang="en-US" sz="1900" dirty="0"/>
            </a:br>
            <a:endParaRPr lang="en-US" sz="1900" dirty="0"/>
          </a:p>
          <a:p>
            <a:r>
              <a:rPr lang="en-US" sz="1900" dirty="0"/>
              <a:t>The draft policy can be found on the school website:</a:t>
            </a:r>
            <a:r>
              <a:rPr lang="en-GB" sz="1900" dirty="0"/>
              <a:t> </a:t>
            </a:r>
            <a:r>
              <a:rPr lang="en-GB" sz="1800" b="1" dirty="0">
                <a:effectLst/>
                <a:latin typeface="Calibri" panose="020F0502020204030204" pitchFamily="34" charset="0"/>
                <a:ea typeface="Calibri" panose="020F0502020204030204" pitchFamily="34" charset="0"/>
                <a:cs typeface="Times New Roman" panose="02020603050405020304" pitchFamily="18" charset="0"/>
              </a:rPr>
              <a:t>https://www.rivendellfha.co.uk/ </a:t>
            </a:r>
            <a:r>
              <a:rPr lang="en-GB" sz="1800" dirty="0">
                <a:effectLst/>
                <a:latin typeface="Calibri" panose="020F0502020204030204" pitchFamily="34" charset="0"/>
                <a:ea typeface="Calibri" panose="020F0502020204030204" pitchFamily="34" charset="0"/>
                <a:cs typeface="Times New Roman" panose="02020603050405020304" pitchFamily="18" charset="0"/>
              </a:rPr>
              <a:t>and navigate to</a:t>
            </a:r>
            <a:r>
              <a:rPr lang="en-GB" sz="1800" b="1" dirty="0">
                <a:effectLst/>
                <a:latin typeface="Calibri" panose="020F0502020204030204" pitchFamily="34" charset="0"/>
                <a:ea typeface="Calibri" panose="020F0502020204030204" pitchFamily="34" charset="0"/>
                <a:cs typeface="Times New Roman" panose="02020603050405020304" pitchFamily="18" charset="0"/>
              </a:rPr>
              <a:t> Curriculum &gt; Personal Development &gt; RSHE</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900" dirty="0"/>
            </a:br>
            <a:endParaRPr lang="en-GB" sz="1900" dirty="0"/>
          </a:p>
          <a:p>
            <a:r>
              <a:rPr lang="en-GB" sz="1900" dirty="0"/>
              <a:t>WE NEED YOUR HELP!  We want to hear your thoughts about our policy and gain your feedback on what your children will be learning about the subject.</a:t>
            </a:r>
            <a:endParaRPr lang="en-US" sz="1900" dirty="0"/>
          </a:p>
        </p:txBody>
      </p:sp>
      <p:pic>
        <p:nvPicPr>
          <p:cNvPr id="20" name="Picture 19" descr="Different colored question marks">
            <a:extLst>
              <a:ext uri="{FF2B5EF4-FFF2-40B4-BE49-F238E27FC236}">
                <a16:creationId xmlns:a16="http://schemas.microsoft.com/office/drawing/2014/main" id="{FF082A63-E1A1-6C95-47EB-C22D5FEC1ABE}"/>
              </a:ext>
            </a:extLst>
          </p:cNvPr>
          <p:cNvPicPr>
            <a:picLocks noChangeAspect="1"/>
          </p:cNvPicPr>
          <p:nvPr/>
        </p:nvPicPr>
        <p:blipFill>
          <a:blip r:embed="rId2"/>
          <a:srcRect l="23279" r="26665"/>
          <a:stretch/>
        </p:blipFill>
        <p:spPr>
          <a:xfrm>
            <a:off x="6096000" y="1"/>
            <a:ext cx="6102825" cy="6858000"/>
          </a:xfrm>
          <a:prstGeom prst="rect">
            <a:avLst/>
          </a:prstGeom>
        </p:spPr>
      </p:pic>
    </p:spTree>
    <p:extLst>
      <p:ext uri="{BB962C8B-B14F-4D97-AF65-F5344CB8AC3E}">
        <p14:creationId xmlns:p14="http://schemas.microsoft.com/office/powerpoint/2010/main" val="3094040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96BB6B0-82DD-4C0D-B388-341B88CE59E7}"/>
              </a:ext>
            </a:extLst>
          </p:cNvPr>
          <p:cNvSpPr>
            <a:spLocks noGrp="1"/>
          </p:cNvSpPr>
          <p:nvPr>
            <p:ph type="title"/>
          </p:nvPr>
        </p:nvSpPr>
        <p:spPr>
          <a:xfrm>
            <a:off x="826396" y="586856"/>
            <a:ext cx="4230100" cy="1392864"/>
          </a:xfrm>
        </p:spPr>
        <p:txBody>
          <a:bodyPr anchor="b">
            <a:normAutofit/>
          </a:bodyPr>
          <a:lstStyle/>
          <a:p>
            <a:pPr algn="ctr"/>
            <a:r>
              <a:rPr lang="en-US" sz="4000" b="1" dirty="0">
                <a:solidFill>
                  <a:srgbClr val="FFFFFF"/>
                </a:solidFill>
              </a:rPr>
              <a:t>How you can Help our School</a:t>
            </a:r>
            <a:endParaRPr lang="en-GB" sz="4000" b="1" dirty="0">
              <a:solidFill>
                <a:srgbClr val="FFFFFF"/>
              </a:solidFill>
            </a:endParaRPr>
          </a:p>
        </p:txBody>
      </p:sp>
      <p:sp>
        <p:nvSpPr>
          <p:cNvPr id="3" name="Content Placeholder 2">
            <a:extLst>
              <a:ext uri="{FF2B5EF4-FFF2-40B4-BE49-F238E27FC236}">
                <a16:creationId xmlns:a16="http://schemas.microsoft.com/office/drawing/2014/main" id="{F1532695-6E55-467B-9D78-DAFC3C754FAE}"/>
              </a:ext>
            </a:extLst>
          </p:cNvPr>
          <p:cNvSpPr>
            <a:spLocks noGrp="1"/>
          </p:cNvSpPr>
          <p:nvPr>
            <p:ph idx="1"/>
          </p:nvPr>
        </p:nvSpPr>
        <p:spPr>
          <a:xfrm>
            <a:off x="5769733" y="76315"/>
            <a:ext cx="6184142" cy="6657860"/>
          </a:xfrm>
        </p:spPr>
        <p:txBody>
          <a:bodyPr anchor="ctr">
            <a:normAutofit/>
          </a:bodyPr>
          <a:lstStyle/>
          <a:p>
            <a:r>
              <a:rPr lang="en-US" sz="2400" dirty="0"/>
              <a:t>Please read the draft RSHE Policy 2024-25</a:t>
            </a:r>
          </a:p>
          <a:p>
            <a:r>
              <a:rPr lang="en-US" sz="2400" dirty="0"/>
              <a:t>Please look at the class overviews for the RSE content.</a:t>
            </a:r>
          </a:p>
          <a:p>
            <a:r>
              <a:rPr lang="en-US" sz="2400" dirty="0"/>
              <a:t>Please read the DfE Guidance for parents, Statutory Guidance and FAQ’s.</a:t>
            </a:r>
          </a:p>
          <a:p>
            <a:r>
              <a:rPr lang="en-US" sz="2400" dirty="0"/>
              <a:t>Please complete our parent consultation questionnaire (on our RSHE webpage) and feedback your thoughts and views.</a:t>
            </a:r>
          </a:p>
          <a:p>
            <a:r>
              <a:rPr lang="en-US" sz="2400" dirty="0"/>
              <a:t>School will address parent thoughts, views and concerns and reflect these in the final policy.</a:t>
            </a:r>
          </a:p>
          <a:p>
            <a:pPr marL="0" indent="0">
              <a:buNone/>
            </a:pPr>
            <a:endParaRPr lang="en-GB" sz="2000" dirty="0"/>
          </a:p>
        </p:txBody>
      </p:sp>
      <p:pic>
        <p:nvPicPr>
          <p:cNvPr id="5" name="Picture 4">
            <a:extLst>
              <a:ext uri="{FF2B5EF4-FFF2-40B4-BE49-F238E27FC236}">
                <a16:creationId xmlns:a16="http://schemas.microsoft.com/office/drawing/2014/main" id="{3630BE7A-AED7-4006-9EFF-F350619FC7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473692" y="2569116"/>
            <a:ext cx="3154311" cy="3232330"/>
          </a:xfrm>
          <a:prstGeom prst="rect">
            <a:avLst/>
          </a:prstGeom>
        </p:spPr>
      </p:pic>
    </p:spTree>
    <p:extLst>
      <p:ext uri="{BB962C8B-B14F-4D97-AF65-F5344CB8AC3E}">
        <p14:creationId xmlns:p14="http://schemas.microsoft.com/office/powerpoint/2010/main" val="11770435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BFE1AD3-B2BC-4567-8B4A-DCB8F9080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D70A28E-4FD8-4474-A206-E15B5EBB3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801"/>
            <a:ext cx="12188952" cy="521767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FDE75AAD-F4A4-4ED2-9A2F-B2412F936C4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20008" r="8214" b="52759"/>
          <a:stretch/>
        </p:blipFill>
        <p:spPr>
          <a:xfrm flipV="1">
            <a:off x="2" y="0"/>
            <a:ext cx="12191999" cy="2235323"/>
          </a:xfrm>
          <a:custGeom>
            <a:avLst/>
            <a:gdLst>
              <a:gd name="connsiteX0" fmla="*/ 0 w 12191999"/>
              <a:gd name="connsiteY0" fmla="*/ 2235323 h 2235323"/>
              <a:gd name="connsiteX1" fmla="*/ 12191999 w 12191999"/>
              <a:gd name="connsiteY1" fmla="*/ 2235323 h 2235323"/>
              <a:gd name="connsiteX2" fmla="*/ 12191999 w 12191999"/>
              <a:gd name="connsiteY2" fmla="*/ 0 h 2235323"/>
              <a:gd name="connsiteX3" fmla="*/ 0 w 12191999"/>
              <a:gd name="connsiteY3" fmla="*/ 0 h 2235323"/>
            </a:gdLst>
            <a:ahLst/>
            <a:cxnLst>
              <a:cxn ang="0">
                <a:pos x="connsiteX0" y="connsiteY0"/>
              </a:cxn>
              <a:cxn ang="0">
                <a:pos x="connsiteX1" y="connsiteY1"/>
              </a:cxn>
              <a:cxn ang="0">
                <a:pos x="connsiteX2" y="connsiteY2"/>
              </a:cxn>
              <a:cxn ang="0">
                <a:pos x="connsiteX3" y="connsiteY3"/>
              </a:cxn>
            </a:cxnLst>
            <a:rect l="l" t="t" r="r" b="b"/>
            <a:pathLst>
              <a:path w="12191999" h="2235323">
                <a:moveTo>
                  <a:pt x="0" y="2235323"/>
                </a:moveTo>
                <a:lnTo>
                  <a:pt x="12191999" y="2235323"/>
                </a:lnTo>
                <a:lnTo>
                  <a:pt x="12191999" y="0"/>
                </a:lnTo>
                <a:lnTo>
                  <a:pt x="0" y="0"/>
                </a:lnTo>
                <a:close/>
              </a:path>
            </a:pathLst>
          </a:custGeom>
        </p:spPr>
      </p:pic>
      <p:sp>
        <p:nvSpPr>
          <p:cNvPr id="2" name="Title 1">
            <a:extLst>
              <a:ext uri="{FF2B5EF4-FFF2-40B4-BE49-F238E27FC236}">
                <a16:creationId xmlns:a16="http://schemas.microsoft.com/office/drawing/2014/main" id="{066A3CCA-3910-4A8F-AB68-16C75ECC3118}"/>
              </a:ext>
            </a:extLst>
          </p:cNvPr>
          <p:cNvSpPr>
            <a:spLocks noGrp="1"/>
          </p:cNvSpPr>
          <p:nvPr>
            <p:ph type="title"/>
          </p:nvPr>
        </p:nvSpPr>
        <p:spPr>
          <a:xfrm>
            <a:off x="753924" y="2271920"/>
            <a:ext cx="10684151" cy="1991979"/>
          </a:xfrm>
        </p:spPr>
        <p:txBody>
          <a:bodyPr vert="horz" lIns="91440" tIns="45720" rIns="91440" bIns="45720" rtlCol="0" anchor="b">
            <a:normAutofit fontScale="90000"/>
          </a:bodyPr>
          <a:lstStyle/>
          <a:p>
            <a:pPr algn="ctr"/>
            <a:r>
              <a:rPr lang="en-US" sz="16600" b="1" kern="1200" dirty="0">
                <a:solidFill>
                  <a:srgbClr val="FFFFFF"/>
                </a:solidFill>
                <a:latin typeface="+mj-lt"/>
                <a:ea typeface="+mj-ea"/>
                <a:cs typeface="+mj-cs"/>
              </a:rPr>
              <a:t>Thank you!!</a:t>
            </a:r>
          </a:p>
        </p:txBody>
      </p:sp>
      <p:pic>
        <p:nvPicPr>
          <p:cNvPr id="21" name="Picture 20">
            <a:extLst>
              <a:ext uri="{FF2B5EF4-FFF2-40B4-BE49-F238E27FC236}">
                <a16:creationId xmlns:a16="http://schemas.microsoft.com/office/drawing/2014/main" id="{DA20CE0B-92EC-45FD-8F68-38003D6D8CA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1" r="8214" b="80325"/>
          <a:stretch/>
        </p:blipFill>
        <p:spPr>
          <a:xfrm flipV="1">
            <a:off x="0" y="4586080"/>
            <a:ext cx="12191999"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Tree>
    <p:extLst>
      <p:ext uri="{BB962C8B-B14F-4D97-AF65-F5344CB8AC3E}">
        <p14:creationId xmlns:p14="http://schemas.microsoft.com/office/powerpoint/2010/main" val="38363566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f46ad664-9f5f-42f6-b4c2-7aa537364fd4">
      <Terms xmlns="http://schemas.microsoft.com/office/infopath/2007/PartnerControls"/>
    </lcf76f155ced4ddcb4097134ff3c332f>
    <TaxCatchAll xmlns="401164b2-7f65-4876-8fe6-32e3047536b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F7CF5D796D0AE45851B31D92D3DDB40" ma:contentTypeVersion="11" ma:contentTypeDescription="Create a new document." ma:contentTypeScope="" ma:versionID="f02a574a121200183723f6e6f6961133">
  <xsd:schema xmlns:xsd="http://www.w3.org/2001/XMLSchema" xmlns:xs="http://www.w3.org/2001/XMLSchema" xmlns:p="http://schemas.microsoft.com/office/2006/metadata/properties" xmlns:ns2="f46ad664-9f5f-42f6-b4c2-7aa537364fd4" xmlns:ns3="401164b2-7f65-4876-8fe6-32e3047536b2" targetNamespace="http://schemas.microsoft.com/office/2006/metadata/properties" ma:root="true" ma:fieldsID="c1da58a63a2fd37e3fd773069d3b8947" ns2:_="" ns3:_="">
    <xsd:import namespace="f46ad664-9f5f-42f6-b4c2-7aa537364fd4"/>
    <xsd:import namespace="401164b2-7f65-4876-8fe6-32e3047536b2"/>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SearchProperties" minOccurs="0"/>
                <xsd:element ref="ns2:MediaServiceDateTaken" minOccurs="0"/>
                <xsd:element ref="ns2:MediaServiceGenerationTime" minOccurs="0"/>
                <xsd:element ref="ns2:MediaServiceEventHashCode"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6ad664-9f5f-42f6-b4c2-7aa537364fd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a4b47c9c-5e66-4eac-b238-c1bb80aeef23"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1164b2-7f65-4876-8fe6-32e3047536b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24a3243-d84e-47b5-8584-77ad428e4e3e}" ma:internalName="TaxCatchAll" ma:showField="CatchAllData" ma:web="401164b2-7f65-4876-8fe6-32e3047536b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C621671-D9DA-4038-9AE7-0886F160A1F1}">
  <ds:schemaRefs>
    <ds:schemaRef ds:uri="http://schemas.microsoft.com/sharepoint/v3/contenttype/forms"/>
  </ds:schemaRefs>
</ds:datastoreItem>
</file>

<file path=customXml/itemProps2.xml><?xml version="1.0" encoding="utf-8"?>
<ds:datastoreItem xmlns:ds="http://schemas.openxmlformats.org/officeDocument/2006/customXml" ds:itemID="{D6B2C277-3554-4F40-B8DC-5EF811D506EB}">
  <ds:schemaRefs>
    <ds:schemaRef ds:uri="http://schemas.microsoft.com/office/2006/metadata/properties"/>
    <ds:schemaRef ds:uri="http://schemas.microsoft.com/office/infopath/2007/PartnerControls"/>
    <ds:schemaRef ds:uri="f46ad664-9f5f-42f6-b4c2-7aa537364fd4"/>
    <ds:schemaRef ds:uri="401164b2-7f65-4876-8fe6-32e3047536b2"/>
  </ds:schemaRefs>
</ds:datastoreItem>
</file>

<file path=customXml/itemProps3.xml><?xml version="1.0" encoding="utf-8"?>
<ds:datastoreItem xmlns:ds="http://schemas.openxmlformats.org/officeDocument/2006/customXml" ds:itemID="{F07C5E2E-355F-4DB9-9DD1-8F3908DF0BA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6ad664-9f5f-42f6-b4c2-7aa537364fd4"/>
    <ds:schemaRef ds:uri="401164b2-7f65-4876-8fe6-32e3047536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903</TotalTime>
  <Words>1233</Words>
  <Application>Microsoft Office PowerPoint</Application>
  <PresentationFormat>Widescreen</PresentationFormat>
  <Paragraphs>60</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Century Gothic</vt:lpstr>
      <vt:lpstr>Times New Roman</vt:lpstr>
      <vt:lpstr>Office Theme</vt:lpstr>
      <vt:lpstr>Parent Consultation</vt:lpstr>
      <vt:lpstr>Jargon Buster</vt:lpstr>
      <vt:lpstr>PowerPoint Presentation</vt:lpstr>
      <vt:lpstr>Why do we teach our children RSHE?</vt:lpstr>
      <vt:lpstr>Why is Relationships and Sex Education in Schools Important?</vt:lpstr>
      <vt:lpstr>Relationship Education at Rivendell</vt:lpstr>
      <vt:lpstr>Sex Education at Rivendell Flying High</vt:lpstr>
      <vt:lpstr>The Christopher Winter Project – RSE Scheme of Work</vt:lpstr>
      <vt:lpstr>Reception Lesson Overview  and Resource Example</vt:lpstr>
      <vt:lpstr>Year 1 Lesson Overview  and Resource Example</vt:lpstr>
      <vt:lpstr>Year 2 Lesson Overview  and Resource Example</vt:lpstr>
      <vt:lpstr>Year 3 Lesson Overview and Resource Example</vt:lpstr>
      <vt:lpstr>Year 4 Lesson Overview and Resource Example</vt:lpstr>
      <vt:lpstr>Year 5 Lesson Overview and Resource Example</vt:lpstr>
      <vt:lpstr>Year 6 Lesson Overview and Resource Example</vt:lpstr>
      <vt:lpstr>Wider School Approach</vt:lpstr>
      <vt:lpstr>Rivendell RSHE Policy</vt:lpstr>
      <vt:lpstr>How you can Help our School</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Consultation</dc:title>
  <dc:creator>Head Teacher</dc:creator>
  <cp:lastModifiedBy>Rivendell Head</cp:lastModifiedBy>
  <cp:revision>19</cp:revision>
  <dcterms:created xsi:type="dcterms:W3CDTF">2021-05-13T20:36:56Z</dcterms:created>
  <dcterms:modified xsi:type="dcterms:W3CDTF">2025-01-08T13:27:03Z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0x0101006F7CF5D796D0AE45851B31D92D3DDB40</vt:lpwstr>
  </property>
  <property fmtid="{D5CDD505-2E9C-101B-9397-08002B2CF9AE}" pid="3" name="Order">
    <vt:r8>479800</vt:r8>
  </property>
  <property fmtid="{D5CDD505-2E9C-101B-9397-08002B2CF9AE}" pid="4" name="xd_Signature">
    <vt:bool>false</vt:bool>
  </property>
  <property fmtid="{D5CDD505-2E9C-101B-9397-08002B2CF9AE}" pid="5" name="xd_ProgID">
    <vt:lpwstr/>
  </property>
  <property fmtid="{D5CDD505-2E9C-101B-9397-08002B2CF9AE}" pid="6" name="TriggerFlowInfo">
    <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MediaServiceImageTags">
    <vt:lpwstr/>
  </property>
</Properties>
</file>