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C359A4-22AB-4197-96D0-F63FB2745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4D2DB-423C-4CC0-9E6C-575673FF83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78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420F7-B5A5-46F8-85FA-22654E2A1B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991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7074B-54C7-D256-36BC-3A723C1A7B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12D11D-2F13-A465-308F-C47E8CE223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F898B-4C7A-5FD5-5C45-56C51D2CC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181FD-E0EA-1679-A154-F859F17B2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3FCB30-A09F-E7E3-EE9D-D3D6D667B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82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3C8D-1547-DC07-4922-7C7D6EF21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CDA6D-026A-1B76-4802-9094337FB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6ADE5-7AFC-EF80-285F-A7108C833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9BD63-78D8-AA21-DCD6-B450BE4C2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7D3B4-E044-962C-A6A5-66BFB40BB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49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D4B74-08BC-C559-F2C5-72627174D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FF4C81-DA2B-59ED-969F-B8FEDCADB8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40A65-F036-1661-1275-517171AC9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1751A-8036-7784-D830-3AF7D6B8D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CDCB5-5F9A-5255-04FA-97A2B86D0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75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832E8-F686-599E-4281-790297F29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398A2-7B83-4BE4-2D69-9CC7688CCC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58C904-317E-4893-FF3D-A0B419242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D8D9BF-CDD1-5720-4139-75D280405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758053-3BAF-4988-2C51-8909FEDC2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C2488E-9823-8593-E39C-2D7B47266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218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940E8-B491-D882-0E6C-9942D275D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3C3974-E60C-DB44-3136-5B69F0B59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F571FA-FB56-D78A-55D1-3D6CBA274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220539-AA69-F8A2-58E4-FB76A6F208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C8420F-DBA6-725A-4331-155BC266E1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3096B4-4875-D7C8-C420-1DFB982C8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CF1105-B9DA-B786-EC08-6DAA01BF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429572-7E19-EFD4-85D0-801D07862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034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E375F-4655-945B-2507-57118C30B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2252A1-0FA5-DE73-45C0-8F3D6D26C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78C9AA-98C0-F5CE-3B37-16252D7DC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AFDE73-86BB-0B23-000B-D6CEEF4A8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65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1F8F06-CBCE-4CF4-19C7-DBEC1990C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81A2F7-ABE9-BC7D-4739-5B8BF98C8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9B89A9-2A38-F50D-752A-8AD838858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9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FF519-251E-912D-7830-9FC5096B0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4C59E-BCBC-86C9-1B71-E423E327D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9B4-12ED-C148-5D7E-C234C187F9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AD825C-50A0-76E8-B3AA-3FDFD043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EA1B8-83BF-2EF8-0E51-82D234FB4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770611-15B1-1150-9B08-60E606FCE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3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A1C81-7086-7BD8-DEE4-E513F33A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A83E97-C734-EA7A-7B33-9E216CC89D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E6475E-34A2-A97F-2774-C771490D7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488AF8-9DF1-1033-EB47-5D2C7B463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8EF2C2-88D2-7CF2-938B-25295DD7A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FECDC-014E-75A4-1F26-7F3316B97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948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4A3BB-04CA-33C3-39DC-7FBBA175C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B44890-D7FA-7268-EC20-A93D5BD87F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92711D-0DE1-BB45-7B24-7119D0181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AA6DB-0167-94C9-8FBE-B6E67578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EA37C-879F-62FB-6CCB-4C44BB6AE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66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A62075-E490-CD37-FAD9-809F9FF095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C943D2-4ABE-71FC-0BA2-46C4D6F0A4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4BE88-7B8E-1134-16F5-BC685CF33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EF6D0-B283-EA31-3D58-DA4E380C7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82B55-4C3B-8F85-33BC-D133C712F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30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8390D9-24C3-1D1B-F4A7-E1EE60374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6F6FD-C7DF-3CB8-6582-46DAE8A1C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41253-5AAE-C55B-2886-44048498E3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3B37F-156D-45FF-9C84-030182302963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A40EF-2923-DD7C-4173-51615A4432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8204D-1F4B-8642-1207-02C45DC5F7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F186E-1812-48F6-8BF3-BFEFE86CD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208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3B44E9-E16C-8C9F-FA1A-C6ABD4AF5F31}"/>
              </a:ext>
            </a:extLst>
          </p:cNvPr>
          <p:cNvSpPr txBox="1"/>
          <p:nvPr/>
        </p:nvSpPr>
        <p:spPr>
          <a:xfrm>
            <a:off x="163042" y="166250"/>
            <a:ext cx="11800821" cy="665494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logo for a school&#10;&#10;Description automatically generated">
            <a:extLst>
              <a:ext uri="{FF2B5EF4-FFF2-40B4-BE49-F238E27FC236}">
                <a16:creationId xmlns:a16="http://schemas.microsoft.com/office/drawing/2014/main" id="{55AFB534-61B3-F4F0-2377-A1E63500B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250632"/>
            <a:ext cx="693280" cy="7104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E7B23-9A63-A505-0F4A-D2CAE88FA3EB}"/>
              </a:ext>
            </a:extLst>
          </p:cNvPr>
          <p:cNvSpPr txBox="1"/>
          <p:nvPr/>
        </p:nvSpPr>
        <p:spPr>
          <a:xfrm>
            <a:off x="1249961" y="206608"/>
            <a:ext cx="9834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How do different worldviews help in times of crisis?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0A8FC3-FE0F-5E79-C7DC-FF65C7EDA36F}"/>
              </a:ext>
            </a:extLst>
          </p:cNvPr>
          <p:cNvSpPr txBox="1"/>
          <p:nvPr/>
        </p:nvSpPr>
        <p:spPr>
          <a:xfrm>
            <a:off x="236306" y="5201304"/>
            <a:ext cx="1596448" cy="141577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Concept: </a:t>
            </a:r>
            <a:endParaRPr lang="en-GB" dirty="0">
              <a:latin typeface="Twinkl Cursive Unlooped" panose="02000000000000000000" pitchFamily="2" charset="0"/>
            </a:endParaRPr>
          </a:p>
          <a:p>
            <a:pPr algn="ctr"/>
            <a:r>
              <a:rPr lang="en-GB" b="1" dirty="0">
                <a:latin typeface="Twinkl Cursive Unlooped" panose="02000000000000000000" pitchFamily="2" charset="0"/>
              </a:rPr>
              <a:t>Community</a:t>
            </a: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D349FFA-C1AF-3656-8ED2-1692A5E6BB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775" y="5786239"/>
            <a:ext cx="805157" cy="69817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CBF3222-5CDF-FE67-075B-7DBE529BDBDE}"/>
              </a:ext>
            </a:extLst>
          </p:cNvPr>
          <p:cNvSpPr txBox="1"/>
          <p:nvPr/>
        </p:nvSpPr>
        <p:spPr>
          <a:xfrm>
            <a:off x="1886964" y="5105737"/>
            <a:ext cx="221557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Twinkl Cursive Unlooped" panose="02000000000000000000" pitchFamily="2" charset="0"/>
              </a:rPr>
              <a:t>As Religious Scholars, our learning connects to the concept of community as we explore shared values like justice and compassion, reflected in faith-based and non-religious aid, interfaith cooperation, and moral teachings that promote respect and collective responsibility.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83DE4-31F2-B63B-8703-B2F8761099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4379" y="263205"/>
            <a:ext cx="761824" cy="6978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BE2FC3-BE28-A749-11AF-647F769F9043}"/>
              </a:ext>
            </a:extLst>
          </p:cNvPr>
          <p:cNvSpPr txBox="1"/>
          <p:nvPr/>
        </p:nvSpPr>
        <p:spPr>
          <a:xfrm>
            <a:off x="4267580" y="5382694"/>
            <a:ext cx="6820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Generosity is an important part of each religion and has special names in each: </a:t>
            </a:r>
            <a:endParaRPr lang="en-GB" sz="1200" dirty="0">
              <a:latin typeface="Twinkl Cursive Un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071084-AD00-5C5F-338A-D6351CE4FCBC}"/>
              </a:ext>
            </a:extLst>
          </p:cNvPr>
          <p:cNvSpPr txBox="1"/>
          <p:nvPr/>
        </p:nvSpPr>
        <p:spPr>
          <a:xfrm>
            <a:off x="9924832" y="1065977"/>
            <a:ext cx="20064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As Rivendellians</a:t>
            </a:r>
            <a:r>
              <a:rPr lang="en-US" sz="1400" dirty="0">
                <a:solidFill>
                  <a:srgbClr val="000000"/>
                </a:solidFill>
                <a:latin typeface="Twinkl Cursive Unlooped" panose="02000000000000000000" pitchFamily="2" charset="0"/>
              </a:rPr>
              <a:t>, we make our own charitable contributions. </a:t>
            </a:r>
            <a:endParaRPr lang="en-US" sz="1400" b="0" i="0" dirty="0">
              <a:solidFill>
                <a:srgbClr val="000000"/>
              </a:solidFill>
              <a:effectLst/>
              <a:latin typeface="Twinkl Cursive Unlooped" panose="02000000000000000000" pitchFamily="2" charset="0"/>
            </a:endParaRPr>
          </a:p>
          <a:p>
            <a:endParaRPr lang="en-GB" sz="1200" dirty="0">
              <a:latin typeface="Twinkl Cursive Unlooped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CB72C4-D615-CD83-1E59-782458F39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5261" y="2681201"/>
            <a:ext cx="1635416" cy="508796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6E5D3E40-C295-C206-8982-933133A11B71}"/>
              </a:ext>
            </a:extLst>
          </p:cNvPr>
          <p:cNvSpPr/>
          <p:nvPr/>
        </p:nvSpPr>
        <p:spPr>
          <a:xfrm>
            <a:off x="6171398" y="1443587"/>
            <a:ext cx="2242657" cy="202174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8F2D59-4A3C-B986-1C05-007AFE1E343B}"/>
              </a:ext>
            </a:extLst>
          </p:cNvPr>
          <p:cNvSpPr txBox="1"/>
          <p:nvPr/>
        </p:nvSpPr>
        <p:spPr>
          <a:xfrm>
            <a:off x="6417174" y="1667661"/>
            <a:ext cx="18333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Charities express spiritual ideas and put values of justice and compassion into action. </a:t>
            </a:r>
            <a:endParaRPr lang="en-GB" sz="1600" dirty="0">
              <a:latin typeface="Twinkl Cursive Unlooped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927BBA-0F03-5892-9B8F-D1CB730147BC}"/>
              </a:ext>
            </a:extLst>
          </p:cNvPr>
          <p:cNvSpPr txBox="1"/>
          <p:nvPr/>
        </p:nvSpPr>
        <p:spPr>
          <a:xfrm>
            <a:off x="5379889" y="3115141"/>
            <a:ext cx="1490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Judaism</a:t>
            </a:r>
            <a:r>
              <a:rPr lang="en-GB" dirty="0"/>
              <a:t> </a:t>
            </a:r>
          </a:p>
        </p:txBody>
      </p:sp>
      <p:pic>
        <p:nvPicPr>
          <p:cNvPr id="1026" name="Picture 2" descr="Power of Sadaqah | Al Mustafa">
            <a:extLst>
              <a:ext uri="{FF2B5EF4-FFF2-40B4-BE49-F238E27FC236}">
                <a16:creationId xmlns:a16="http://schemas.microsoft.com/office/drawing/2014/main" id="{00948D1A-6DAA-7090-F453-9CC921DB6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635" y="5731198"/>
            <a:ext cx="1286668" cy="7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C4E82D6-4F57-A8C6-5E05-1ADE91358F42}"/>
              </a:ext>
            </a:extLst>
          </p:cNvPr>
          <p:cNvSpPr txBox="1"/>
          <p:nvPr/>
        </p:nvSpPr>
        <p:spPr>
          <a:xfrm>
            <a:off x="5266805" y="2001718"/>
            <a:ext cx="1490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Islam</a:t>
            </a:r>
            <a:r>
              <a:rPr lang="en-GB" dirty="0"/>
              <a:t> </a:t>
            </a:r>
          </a:p>
        </p:txBody>
      </p:sp>
      <p:pic>
        <p:nvPicPr>
          <p:cNvPr id="1028" name="Picture 4" descr="Muslim Hands">
            <a:extLst>
              <a:ext uri="{FF2B5EF4-FFF2-40B4-BE49-F238E27FC236}">
                <a16:creationId xmlns:a16="http://schemas.microsoft.com/office/drawing/2014/main" id="{B13D6690-6F08-5270-AECE-C8EB2E06D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840" y="812927"/>
            <a:ext cx="961221" cy="96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739F044-65AC-BFBA-24B7-3B8B9B66AB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0827" y="1685119"/>
            <a:ext cx="1079070" cy="344555"/>
          </a:xfrm>
          <a:prstGeom prst="rect">
            <a:avLst/>
          </a:prstGeom>
        </p:spPr>
      </p:pic>
      <p:pic>
        <p:nvPicPr>
          <p:cNvPr id="1030" name="Picture 6" descr="Christian Aid logos - Christian Aid">
            <a:extLst>
              <a:ext uri="{FF2B5EF4-FFF2-40B4-BE49-F238E27FC236}">
                <a16:creationId xmlns:a16="http://schemas.microsoft.com/office/drawing/2014/main" id="{68131DD1-1637-00A7-7E1A-FEC85ECC8D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6" t="11857" r="16984" b="14783"/>
          <a:stretch/>
        </p:blipFill>
        <p:spPr bwMode="auto">
          <a:xfrm>
            <a:off x="6973373" y="722979"/>
            <a:ext cx="939899" cy="53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297DC65-2F19-4D4B-9E03-443F551BBDF4}"/>
              </a:ext>
            </a:extLst>
          </p:cNvPr>
          <p:cNvSpPr txBox="1"/>
          <p:nvPr/>
        </p:nvSpPr>
        <p:spPr>
          <a:xfrm>
            <a:off x="7402065" y="1126881"/>
            <a:ext cx="1490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Christianity </a:t>
            </a:r>
            <a:r>
              <a:rPr lang="en-GB" dirty="0"/>
              <a:t> </a:t>
            </a:r>
          </a:p>
        </p:txBody>
      </p:sp>
      <p:pic>
        <p:nvPicPr>
          <p:cNvPr id="1032" name="Picture 8" descr="Hindu Aid UK">
            <a:extLst>
              <a:ext uri="{FF2B5EF4-FFF2-40B4-BE49-F238E27FC236}">
                <a16:creationId xmlns:a16="http://schemas.microsoft.com/office/drawing/2014/main" id="{94655C88-9C35-0F1E-B3F4-499873AE9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040" y="1685119"/>
            <a:ext cx="837070" cy="83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8F0A0B0-FA16-21ED-C69B-77968A71BA6E}"/>
              </a:ext>
            </a:extLst>
          </p:cNvPr>
          <p:cNvSpPr txBox="1"/>
          <p:nvPr/>
        </p:nvSpPr>
        <p:spPr>
          <a:xfrm>
            <a:off x="8364441" y="2573213"/>
            <a:ext cx="1490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Hindu  </a:t>
            </a:r>
            <a:r>
              <a:rPr lang="en-GB" dirty="0"/>
              <a:t> </a:t>
            </a:r>
          </a:p>
        </p:txBody>
      </p:sp>
      <p:pic>
        <p:nvPicPr>
          <p:cNvPr id="1034" name="Picture 10" descr="125 Years of Humanists UK: a visual history | Humanist Heritage - Exploring  the rich history and influence of humanism in the UK">
            <a:extLst>
              <a:ext uri="{FF2B5EF4-FFF2-40B4-BE49-F238E27FC236}">
                <a16:creationId xmlns:a16="http://schemas.microsoft.com/office/drawing/2014/main" id="{1AFB661A-4511-DBC6-7EFD-F92F972D4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078" y="3262611"/>
            <a:ext cx="911788" cy="68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F71628E-0170-330E-04B6-3D52234A0C2D}"/>
              </a:ext>
            </a:extLst>
          </p:cNvPr>
          <p:cNvSpPr txBox="1"/>
          <p:nvPr/>
        </p:nvSpPr>
        <p:spPr>
          <a:xfrm>
            <a:off x="7271882" y="3439279"/>
            <a:ext cx="1490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Humanism  </a:t>
            </a:r>
            <a:r>
              <a:rPr lang="en-GB" dirty="0"/>
              <a:t> </a:t>
            </a:r>
          </a:p>
        </p:txBody>
      </p:sp>
      <p:pic>
        <p:nvPicPr>
          <p:cNvPr id="1036" name="Picture 12" descr="Simon Community | Children in Need">
            <a:extLst>
              <a:ext uri="{FF2B5EF4-FFF2-40B4-BE49-F238E27FC236}">
                <a16:creationId xmlns:a16="http://schemas.microsoft.com/office/drawing/2014/main" id="{AFC250E3-1393-F7F7-94E6-258710ED8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547" y="2071200"/>
            <a:ext cx="1576519" cy="94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omic Relief targeting new demographics with the return of Red Nose Day">
            <a:extLst>
              <a:ext uri="{FF2B5EF4-FFF2-40B4-BE49-F238E27FC236}">
                <a16:creationId xmlns:a16="http://schemas.microsoft.com/office/drawing/2014/main" id="{8692DB38-12A6-51F2-0606-EAE061212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918" y="3073772"/>
            <a:ext cx="1576519" cy="88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port Relief - Wikipedia">
            <a:extLst>
              <a:ext uri="{FF2B5EF4-FFF2-40B4-BE49-F238E27FC236}">
                <a16:creationId xmlns:a16="http://schemas.microsoft.com/office/drawing/2014/main" id="{1FB483EF-3F14-F4D8-179F-D96433F97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082" y="4058488"/>
            <a:ext cx="1247335" cy="93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1F0974E-E9FF-13EB-A724-93A606215A4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81555" y="5633665"/>
            <a:ext cx="434436" cy="112321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D0E14-6EBA-94B1-1374-FF685FA3B1C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036075" y="5732143"/>
            <a:ext cx="761953" cy="106554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4CEC05A-3F8C-B767-3E4D-35F0064F5EF9}"/>
              </a:ext>
            </a:extLst>
          </p:cNvPr>
          <p:cNvSpPr txBox="1"/>
          <p:nvPr/>
        </p:nvSpPr>
        <p:spPr>
          <a:xfrm>
            <a:off x="7465763" y="6567676"/>
            <a:ext cx="2178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Judaism: </a:t>
            </a:r>
            <a:r>
              <a:rPr lang="en-US" sz="1400" b="0" i="0" dirty="0" err="1">
                <a:solidFill>
                  <a:schemeClr val="accent1"/>
                </a:solidFill>
                <a:effectLst/>
                <a:latin typeface="Twinkl Cursive Unlooped" panose="02000000000000000000" pitchFamily="2" charset="0"/>
              </a:rPr>
              <a:t>Tzedekah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A5A6408-033E-D5CF-756F-7ADBFC0CF4A2}"/>
              </a:ext>
            </a:extLst>
          </p:cNvPr>
          <p:cNvSpPr txBox="1"/>
          <p:nvPr/>
        </p:nvSpPr>
        <p:spPr>
          <a:xfrm>
            <a:off x="4477643" y="6531183"/>
            <a:ext cx="2178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Islam: </a:t>
            </a:r>
            <a:r>
              <a:rPr lang="en-US" sz="1400" b="0" i="0" dirty="0" err="1">
                <a:solidFill>
                  <a:schemeClr val="accent1"/>
                </a:solidFill>
                <a:effectLst/>
                <a:latin typeface="Twinkl Cursive Unlooped" panose="02000000000000000000" pitchFamily="2" charset="0"/>
              </a:rPr>
              <a:t>Sadaqah</a:t>
            </a:r>
            <a:endParaRPr lang="en-GB" sz="1400" dirty="0">
              <a:solidFill>
                <a:schemeClr val="accent1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13FED84A-BB7E-0922-30E8-80A8BBF972E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898450" y="5758212"/>
            <a:ext cx="2491529" cy="54898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A9B1ABD7-53B4-AF67-B468-4F833DF8AAEC}"/>
              </a:ext>
            </a:extLst>
          </p:cNvPr>
          <p:cNvSpPr txBox="1"/>
          <p:nvPr/>
        </p:nvSpPr>
        <p:spPr>
          <a:xfrm>
            <a:off x="8850329" y="6274749"/>
            <a:ext cx="2178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Hinduism: </a:t>
            </a:r>
            <a:r>
              <a:rPr lang="en-US" sz="1400" b="0" i="0" dirty="0">
                <a:solidFill>
                  <a:schemeClr val="accent1"/>
                </a:solidFill>
                <a:effectLst/>
                <a:latin typeface="Twinkl Cursive Unlooped" panose="02000000000000000000" pitchFamily="2" charset="0"/>
              </a:rPr>
              <a:t>Dana</a:t>
            </a:r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 </a:t>
            </a:r>
            <a:endParaRPr lang="en-GB" sz="1400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0C31F26-B6B2-177B-2E4B-9E57A27B7DC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526438" y="5440750"/>
            <a:ext cx="1247335" cy="102576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EC7F0B8A-7783-D7D2-706C-2A65BD09F0BD}"/>
              </a:ext>
            </a:extLst>
          </p:cNvPr>
          <p:cNvSpPr txBox="1"/>
          <p:nvPr/>
        </p:nvSpPr>
        <p:spPr>
          <a:xfrm>
            <a:off x="10189936" y="6513413"/>
            <a:ext cx="2178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Christianity: </a:t>
            </a:r>
            <a:r>
              <a:rPr lang="en-US" sz="1400" b="1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charity</a:t>
            </a:r>
            <a:r>
              <a:rPr lang="en-US" sz="14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 </a:t>
            </a:r>
            <a:endParaRPr lang="en-GB" sz="1400" dirty="0"/>
          </a:p>
        </p:txBody>
      </p:sp>
      <p:pic>
        <p:nvPicPr>
          <p:cNvPr id="1042" name="Picture 18" descr="Making Interfaith Collaboration a Top ...">
            <a:extLst>
              <a:ext uri="{FF2B5EF4-FFF2-40B4-BE49-F238E27FC236}">
                <a16:creationId xmlns:a16="http://schemas.microsoft.com/office/drawing/2014/main" id="{E2012E49-6C21-F918-BEC2-36851C042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595" y="4139279"/>
            <a:ext cx="1490510" cy="94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3C27007-681B-32B7-56EA-5E6AF03F4C77}"/>
              </a:ext>
            </a:extLst>
          </p:cNvPr>
          <p:cNvSpPr txBox="1"/>
          <p:nvPr/>
        </p:nvSpPr>
        <p:spPr>
          <a:xfrm>
            <a:off x="5867467" y="4412225"/>
            <a:ext cx="2521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Twinkl Cursive Unlooped" panose="02000000000000000000" pitchFamily="2" charset="0"/>
              </a:rPr>
              <a:t>Mutual respect and tolerance </a:t>
            </a:r>
            <a:r>
              <a:rPr lang="en-GB" sz="1200" dirty="0">
                <a:latin typeface="Twinkl Cursive Unlooped" panose="02000000000000000000" pitchFamily="2" charset="0"/>
              </a:rPr>
              <a:t>fosters </a:t>
            </a:r>
            <a:r>
              <a:rPr lang="en-GB" sz="12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interfaith cooperation</a:t>
            </a:r>
            <a:r>
              <a:rPr lang="en-GB" sz="1200" dirty="0">
                <a:latin typeface="Twinkl Cursive Unlooped" panose="02000000000000000000" pitchFamily="2" charset="0"/>
              </a:rPr>
              <a:t> and </a:t>
            </a:r>
            <a:r>
              <a:rPr lang="en-GB" sz="1200" b="1" dirty="0">
                <a:latin typeface="Twinkl Cursive Unlooped" panose="02000000000000000000" pitchFamily="2" charset="0"/>
              </a:rPr>
              <a:t>harmony</a:t>
            </a:r>
            <a:r>
              <a:rPr lang="en-GB" sz="1200" dirty="0">
                <a:latin typeface="Twinkl Cursive Unlooped" panose="02000000000000000000" pitchFamily="2" charset="0"/>
              </a:rPr>
              <a:t> in our communities. 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A7A3171C-0D68-03B7-E324-B25CAF389EC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228596" y="3935123"/>
            <a:ext cx="1215144" cy="128124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B1C0D2E-80E7-57E0-3AEB-2A7F62CD013C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16585" y="925913"/>
            <a:ext cx="394335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28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Newson</dc:creator>
  <cp:lastModifiedBy>Lauren Newson</cp:lastModifiedBy>
  <cp:revision>1</cp:revision>
  <dcterms:created xsi:type="dcterms:W3CDTF">2025-02-27T16:57:06Z</dcterms:created>
  <dcterms:modified xsi:type="dcterms:W3CDTF">2025-02-27T16:57:26Z</dcterms:modified>
</cp:coreProperties>
</file>